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notesSlides/notesSlide20.xml" ContentType="application/vnd.openxmlformats-officedocument.presentationml.notesSlide+xml"/>
  <Override PartName="/ppt/charts/chart4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356" r:id="rId2"/>
    <p:sldId id="357" r:id="rId3"/>
    <p:sldId id="315" r:id="rId4"/>
    <p:sldId id="337" r:id="rId5"/>
    <p:sldId id="338" r:id="rId6"/>
    <p:sldId id="339" r:id="rId7"/>
    <p:sldId id="340" r:id="rId8"/>
    <p:sldId id="311" r:id="rId9"/>
    <p:sldId id="343" r:id="rId10"/>
    <p:sldId id="344" r:id="rId11"/>
    <p:sldId id="317" r:id="rId12"/>
    <p:sldId id="347" r:id="rId13"/>
    <p:sldId id="348" r:id="rId14"/>
    <p:sldId id="351" r:id="rId15"/>
    <p:sldId id="352" r:id="rId16"/>
    <p:sldId id="375" r:id="rId17"/>
    <p:sldId id="376" r:id="rId18"/>
    <p:sldId id="377" r:id="rId19"/>
    <p:sldId id="378" r:id="rId20"/>
    <p:sldId id="379" r:id="rId21"/>
    <p:sldId id="383" r:id="rId22"/>
    <p:sldId id="384" r:id="rId23"/>
    <p:sldId id="385" r:id="rId24"/>
    <p:sldId id="386" r:id="rId25"/>
    <p:sldId id="387" r:id="rId26"/>
    <p:sldId id="388" r:id="rId27"/>
    <p:sldId id="390" r:id="rId28"/>
    <p:sldId id="395" r:id="rId29"/>
    <p:sldId id="396" r:id="rId30"/>
    <p:sldId id="397" r:id="rId31"/>
    <p:sldId id="398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353" r:id="rId42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3300"/>
    <a:srgbClr val="660066"/>
    <a:srgbClr val="336699"/>
    <a:srgbClr val="FF9933"/>
    <a:srgbClr val="800000"/>
    <a:srgbClr val="66FF66"/>
    <a:srgbClr val="00FF00"/>
    <a:srgbClr val="996633"/>
    <a:srgbClr val="FF9900"/>
    <a:srgbClr val="99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92063" autoAdjust="0"/>
  </p:normalViewPr>
  <p:slideViewPr>
    <p:cSldViewPr>
      <p:cViewPr varScale="1">
        <p:scale>
          <a:sx n="85" d="100"/>
          <a:sy n="85" d="100"/>
        </p:scale>
        <p:origin x="155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4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>
        <c:manualLayout>
          <c:layoutTarget val="inner"/>
          <c:xMode val="edge"/>
          <c:yMode val="edge"/>
          <c:x val="6.8740733066261439E-2"/>
          <c:y val="0.228362267969516"/>
          <c:w val="0.89927152973802804"/>
          <c:h val="0.67891661132720005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Connected Things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dPt>
            <c:idx val="1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</c:spPr>
          </c:dPt>
          <c:cat>
            <c:numRef>
              <c:f>Sheet1!$A$2:$A$10</c:f>
              <c:numCache>
                <c:formatCode>General</c:formatCode>
                <c:ptCount val="9"/>
                <c:pt idx="0">
                  <c:v>2012</c:v>
                </c:pt>
                <c:pt idx="1">
                  <c:v>2013</c:v>
                </c:pt>
                <c:pt idx="2">
                  <c:v>2014</c:v>
                </c:pt>
                <c:pt idx="3">
                  <c:v>2015</c:v>
                </c:pt>
                <c:pt idx="4">
                  <c:v>2016</c:v>
                </c:pt>
                <c:pt idx="5">
                  <c:v>2017</c:v>
                </c:pt>
                <c:pt idx="6">
                  <c:v>2018</c:v>
                </c:pt>
                <c:pt idx="7">
                  <c:v>2019</c:v>
                </c:pt>
                <c:pt idx="8">
                  <c:v>2020</c:v>
                </c:pt>
              </c:numCache>
            </c:numRef>
          </c:cat>
          <c:val>
            <c:numRef>
              <c:f>Sheet1!$B$2:$B$10</c:f>
              <c:numCache>
                <c:formatCode>General</c:formatCode>
                <c:ptCount val="9"/>
                <c:pt idx="0">
                  <c:v>8.7000000000000011</c:v>
                </c:pt>
                <c:pt idx="1">
                  <c:v>11.2</c:v>
                </c:pt>
                <c:pt idx="2">
                  <c:v>14.4</c:v>
                </c:pt>
                <c:pt idx="3">
                  <c:v>18.2</c:v>
                </c:pt>
                <c:pt idx="4">
                  <c:v>22.9</c:v>
                </c:pt>
                <c:pt idx="5">
                  <c:v>28.4</c:v>
                </c:pt>
                <c:pt idx="6">
                  <c:v>34.800000000000004</c:v>
                </c:pt>
                <c:pt idx="7">
                  <c:v>42.1</c:v>
                </c:pt>
                <c:pt idx="8">
                  <c:v>50.1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56016048"/>
        <c:axId val="256012240"/>
      </c:barChart>
      <c:catAx>
        <c:axId val="2560160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Century Gothic"/>
                <a:cs typeface="Century Gothic"/>
              </a:defRPr>
            </a:pPr>
            <a:endParaRPr lang="en-US"/>
          </a:p>
        </c:txPr>
        <c:crossAx val="256012240"/>
        <c:crosses val="autoZero"/>
        <c:auto val="1"/>
        <c:lblAlgn val="ctr"/>
        <c:lblOffset val="100"/>
        <c:noMultiLvlLbl val="0"/>
      </c:catAx>
      <c:valAx>
        <c:axId val="25601224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>
                <a:latin typeface="Century Gothic"/>
                <a:cs typeface="Century Gothic"/>
              </a:defRPr>
            </a:pPr>
            <a:endParaRPr lang="en-US"/>
          </a:p>
        </c:txPr>
        <c:crossAx val="25601604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>
        <c:manualLayout>
          <c:layoutTarget val="inner"/>
          <c:xMode val="edge"/>
          <c:yMode val="edge"/>
          <c:x val="7.6240383745135323E-2"/>
          <c:y val="0.23099081364829421"/>
          <c:w val="0.90795501855371685"/>
          <c:h val="0.6743620983187923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Gross Margin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numRef>
              <c:f>Sheet1!$A$2:$A$3</c:f>
              <c:numCache>
                <c:formatCode>General</c:formatCode>
                <c:ptCount val="2"/>
                <c:pt idx="0">
                  <c:v>2013</c:v>
                </c:pt>
                <c:pt idx="1">
                  <c:v>2020</c:v>
                </c:pt>
              </c:numCache>
            </c:numRef>
          </c:cat>
          <c:val>
            <c:numRef>
              <c:f>Sheet1!$B$2:$B$3</c:f>
              <c:numCache>
                <c:formatCode>General</c:formatCode>
                <c:ptCount val="2"/>
                <c:pt idx="0">
                  <c:v>1.9000000000000001</c:v>
                </c:pt>
                <c:pt idx="1">
                  <c:v>7.1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77744816"/>
        <c:axId val="277733392"/>
      </c:barChart>
      <c:catAx>
        <c:axId val="2777448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277733392"/>
        <c:crosses val="autoZero"/>
        <c:auto val="1"/>
        <c:lblAlgn val="ctr"/>
        <c:lblOffset val="100"/>
        <c:noMultiLvlLbl val="0"/>
      </c:catAx>
      <c:valAx>
        <c:axId val="277733392"/>
        <c:scaling>
          <c:orientation val="minMax"/>
          <c:max val="1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277744816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Business Sensors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خرده‌فروشی و مصرف</c:v>
                </c:pt>
                <c:pt idx="1">
                  <c:v>محصولات صنعتی</c:v>
                </c:pt>
                <c:pt idx="2">
                  <c:v>سرگرمی و تفریحات</c:v>
                </c:pt>
                <c:pt idx="3">
                  <c:v>انرژی، آب و برق و معدن</c:v>
                </c:pt>
                <c:pt idx="4">
                  <c:v>خودروسازی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0.52</c:v>
                </c:pt>
                <c:pt idx="1">
                  <c:v>0.33000000000000074</c:v>
                </c:pt>
                <c:pt idx="2">
                  <c:v>0.30000000000000032</c:v>
                </c:pt>
                <c:pt idx="3">
                  <c:v>0.27</c:v>
                </c:pt>
                <c:pt idx="4">
                  <c:v>0.25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3006688"/>
        <c:axId val="263007232"/>
      </c:barChart>
      <c:catAx>
        <c:axId val="263006688"/>
        <c:scaling>
          <c:orientation val="minMax"/>
        </c:scaling>
        <c:delete val="0"/>
        <c:axPos val="l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B Yekan" pitchFamily="2" charset="-78"/>
              </a:defRPr>
            </a:pPr>
            <a:endParaRPr lang="en-US"/>
          </a:p>
        </c:txPr>
        <c:crossAx val="263007232"/>
        <c:crosses val="autoZero"/>
        <c:auto val="1"/>
        <c:lblAlgn val="ctr"/>
        <c:lblOffset val="100"/>
        <c:noMultiLvlLbl val="0"/>
      </c:catAx>
      <c:valAx>
        <c:axId val="263007232"/>
        <c:scaling>
          <c:orientation val="minMax"/>
          <c:max val="1"/>
        </c:scaling>
        <c:delete val="0"/>
        <c:axPos val="b"/>
        <c:majorGridlines/>
        <c:numFmt formatCode="0%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263006688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6"/>
    </mc:Choice>
    <mc:Fallback>
      <c:style val="1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invertIfNegative val="0"/>
          <c:cat>
            <c:strRef>
              <c:f>Sheet1!$A$2:$A$6</c:f>
              <c:strCache>
                <c:ptCount val="5"/>
                <c:pt idx="0">
                  <c:v>ریل آهن</c:v>
                </c:pt>
                <c:pt idx="1">
                  <c:v>هوانوردی</c:v>
                </c:pt>
                <c:pt idx="2">
                  <c:v>بهداشت</c:v>
                </c:pt>
                <c:pt idx="3">
                  <c:v>نیرو</c:v>
                </c:pt>
                <c:pt idx="4">
                  <c:v>نفت و گاز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27</c:v>
                </c:pt>
                <c:pt idx="1">
                  <c:v>30</c:v>
                </c:pt>
                <c:pt idx="2">
                  <c:v>63</c:v>
                </c:pt>
                <c:pt idx="3" formatCode="#,##0.00">
                  <c:v>66</c:v>
                </c:pt>
                <c:pt idx="4">
                  <c:v>90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62995264"/>
        <c:axId val="262995808"/>
      </c:barChart>
      <c:catAx>
        <c:axId val="262995264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B Yekan" pitchFamily="2" charset="-78"/>
              </a:defRPr>
            </a:pPr>
            <a:endParaRPr lang="en-US"/>
          </a:p>
        </c:txPr>
        <c:crossAx val="262995808"/>
        <c:crosses val="autoZero"/>
        <c:auto val="1"/>
        <c:lblAlgn val="ctr"/>
        <c:lblOffset val="100"/>
        <c:noMultiLvlLbl val="0"/>
      </c:catAx>
      <c:valAx>
        <c:axId val="262995808"/>
        <c:scaling>
          <c:orientation val="minMax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262995264"/>
        <c:crosses val="autoZero"/>
        <c:crossBetween val="between"/>
      </c:valAx>
    </c:plotArea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CE3B4330-446D-4470-8DE5-1853D924C7F4}" type="datetimeFigureOut">
              <a:rPr lang="en-US" smtClean="0"/>
              <a:pPr/>
              <a:t>10/5/2015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ABD73176-DE01-4F4E-938C-29B8B69E4E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292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7904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6234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7602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97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82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43868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90108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4203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41425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763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742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615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61370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25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2073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>
                <a:solidFill>
                  <a:prstClr val="black"/>
                </a:solidFill>
              </a:rPr>
              <a:pPr/>
              <a:t>27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3600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5470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300" dirty="0" smtClean="0">
                <a:latin typeface="Century Gothic" panose="020B0502020202020204" pitchFamily="34" charset="0"/>
              </a:rPr>
              <a:t>They can automate systems for us, allow us to communicate easier, and collect data for us</a:t>
            </a:r>
            <a:r>
              <a:rPr lang="en-US" sz="1300" dirty="0" smtClean="0">
                <a:solidFill>
                  <a:srgbClr val="E46C0A"/>
                </a:solidFill>
                <a:latin typeface="Century Gothic" panose="020B0502020202020204" pitchFamily="34" charset="0"/>
              </a:rPr>
              <a:t>.</a:t>
            </a:r>
            <a:r>
              <a:rPr lang="en-US" sz="1300" dirty="0" smtClean="0">
                <a:latin typeface="Century Gothic" panose="020B0502020202020204" pitchFamily="34" charset="0"/>
              </a:rPr>
              <a:t> </a:t>
            </a:r>
          </a:p>
          <a:p>
            <a:endParaRPr lang="en-US" sz="1300" dirty="0" smtClean="0">
              <a:latin typeface="Century Gothic" panose="020B0502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657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3787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221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246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4744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256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59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19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88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0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78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01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79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7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867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02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399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C5B7F-CC63-4B9F-9EF7-6BB49813BAB6}" type="datetimeFigureOut">
              <a:rPr lang="en-US" smtClean="0"/>
              <a:pPr/>
              <a:t>10/5/2015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79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internet_of_th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flipH="1">
            <a:off x="2438400" y="4191000"/>
            <a:ext cx="6477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>
                <a:latin typeface="XM Vahid" pitchFamily="2" charset="-78"/>
                <a:cs typeface="B Titr" pitchFamily="2" charset="-78"/>
              </a:rPr>
              <a:t> </a:t>
            </a:r>
            <a:r>
              <a:rPr lang="fa-IR" sz="2800" dirty="0" smtClean="0">
                <a:latin typeface="XM Vahid" pitchFamily="2" charset="-78"/>
                <a:cs typeface="B Titr" pitchFamily="2" charset="-78"/>
              </a:rPr>
              <a:t>  </a:t>
            </a:r>
            <a:r>
              <a:rPr lang="fa-IR" sz="2800" dirty="0" smtClean="0">
                <a:latin typeface="XM Vahid" pitchFamily="2" charset="-78"/>
                <a:cs typeface="B Titr" pitchFamily="2" charset="-78"/>
              </a:rPr>
              <a:t>استارتاپ‌ها چگونه با</a:t>
            </a:r>
            <a:endParaRPr lang="fa-IR" sz="2800" dirty="0" smtClean="0">
              <a:latin typeface="XM Vahid" pitchFamily="2" charset="-78"/>
              <a:cs typeface="B Titr" pitchFamily="2" charset="-78"/>
            </a:endParaRPr>
          </a:p>
          <a:p>
            <a:pPr algn="ctr" rtl="1"/>
            <a:r>
              <a:rPr lang="fa-IR" sz="5400" b="1" spc="200" dirty="0" smtClean="0">
                <a:solidFill>
                  <a:srgbClr val="002060"/>
                </a:solidFill>
                <a:latin typeface="XM Vahid" pitchFamily="2" charset="-78"/>
                <a:cs typeface="2  Elm" pitchFamily="2" charset="-78"/>
              </a:rPr>
              <a:t>ایــنــتــرنــت </a:t>
            </a:r>
            <a:r>
              <a:rPr lang="fa-IR" sz="5400" b="1" spc="200" dirty="0" smtClean="0">
                <a:solidFill>
                  <a:srgbClr val="002060"/>
                </a:solidFill>
                <a:latin typeface="XM Vahid" pitchFamily="2" charset="-78"/>
                <a:cs typeface="2  Elm" pitchFamily="2" charset="-78"/>
              </a:rPr>
              <a:t>اشــیــا</a:t>
            </a:r>
          </a:p>
          <a:p>
            <a:pPr algn="ctr" rtl="1"/>
            <a:r>
              <a:rPr lang="fa-IR" sz="2800" dirty="0" smtClean="0">
                <a:latin typeface="XM Vahid" pitchFamily="2" charset="-78"/>
                <a:cs typeface="B Titr" pitchFamily="2" charset="-78"/>
              </a:rPr>
              <a:t>                                  شهر هوشمند خواهند ساخت؟</a:t>
            </a:r>
            <a:endParaRPr lang="en-US" sz="2800" dirty="0" smtClean="0">
              <a:latin typeface="XM Vahid" pitchFamily="2" charset="-78"/>
              <a:cs typeface="B Titr" pitchFamily="2" charset="-78"/>
            </a:endParaRPr>
          </a:p>
        </p:txBody>
      </p:sp>
      <p:pic>
        <p:nvPicPr>
          <p:cNvPr id="2" name="Picture 2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667000"/>
            <a:ext cx="1560512" cy="130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30532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66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این </a:t>
            </a:r>
            <a:r>
              <a:rPr lang="fa-IR" sz="3600" spc="300" dirty="0" smtClean="0">
                <a:solidFill>
                  <a:srgbClr val="FFFF00"/>
                </a:solidFill>
                <a:cs typeface="B Yekan" pitchFamily="2" charset="-78"/>
              </a:rPr>
              <a:t>فــــنــــاوری</a:t>
            </a:r>
            <a:r>
              <a:rPr lang="fa-IR" sz="3600" dirty="0" smtClean="0"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احتمالا</a:t>
            </a:r>
            <a:r>
              <a:rPr lang="fa-IR" sz="3600" dirty="0" smtClean="0">
                <a:cs typeface="B Yekan" pitchFamily="2" charset="-78"/>
              </a:rPr>
              <a:t> 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بسیار بیشتر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از آن چیزی است که شما فکر می‌کنید.</a:t>
            </a:r>
            <a:endParaRPr lang="en-US" sz="3600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/>
          <p:nvPr>
            <p:extLst>
              <p:ext uri="{D42A27DB-BD31-4B8C-83A1-F6EECF244321}">
                <p14:modId xmlns:p14="http://schemas.microsoft.com/office/powerpoint/2010/main" val="582227834"/>
              </p:ext>
            </p:extLst>
          </p:nvPr>
        </p:nvGraphicFramePr>
        <p:xfrm>
          <a:off x="228600" y="3396"/>
          <a:ext cx="8610600" cy="65498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47622" y="6488668"/>
            <a:ext cx="1561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Source: IDC.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28600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Titr" pitchFamily="2" charset="-78"/>
              </a:rPr>
              <a:t>حجم بازار اینترنت اشیا </a:t>
            </a:r>
          </a:p>
          <a:p>
            <a:pPr algn="ctr" rtl="1"/>
            <a:r>
              <a:rPr lang="fa-IR" sz="2800" dirty="0" smtClean="0">
                <a:cs typeface="B Titr" pitchFamily="2" charset="-78"/>
              </a:rPr>
              <a:t>(برمبنای تریلیون دلار)</a:t>
            </a:r>
            <a:endParaRPr lang="en-US" sz="2800" dirty="0">
              <a:cs typeface="B Titr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089805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FF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حجم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بالقوه این بازار بسیار بالاست. چون مهمترین کارکرد </a:t>
            </a:r>
            <a:r>
              <a:rPr lang="fa-IR" sz="3600" spc="300" dirty="0" smtClean="0">
                <a:solidFill>
                  <a:srgbClr val="660066"/>
                </a:solidFill>
                <a:cs typeface="B Yekan" pitchFamily="2" charset="-78"/>
              </a:rPr>
              <a:t>ایــنــتــرنــت اشــیــا</a:t>
            </a:r>
            <a:r>
              <a:rPr lang="fa-IR" sz="3600" dirty="0" smtClean="0">
                <a:solidFill>
                  <a:srgbClr val="660066"/>
                </a:solidFill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افزایش </a:t>
            </a:r>
            <a:r>
              <a:rPr lang="fa-IR" sz="3600" dirty="0" smtClean="0">
                <a:solidFill>
                  <a:srgbClr val="660066"/>
                </a:solidFill>
                <a:cs typeface="B Yekan" pitchFamily="2" charset="-78"/>
              </a:rPr>
              <a:t>کارایی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در کنار </a:t>
            </a:r>
            <a:r>
              <a:rPr lang="fa-IR" sz="3600" dirty="0" smtClean="0">
                <a:solidFill>
                  <a:srgbClr val="660066"/>
                </a:solidFill>
                <a:cs typeface="B Yekan" pitchFamily="2" charset="-78"/>
              </a:rPr>
              <a:t>کاربردهای</a:t>
            </a:r>
            <a:r>
              <a:rPr lang="fa-IR" sz="3600" dirty="0" smtClean="0"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نوین است.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این فــنــاوری‌هــا تقریبا در 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تمام عرصه‌های زندگی</a:t>
            </a:r>
            <a:r>
              <a:rPr lang="fa-IR" sz="3600" dirty="0" smtClean="0">
                <a:solidFill>
                  <a:srgbClr val="FF0000"/>
                </a:solidFill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روزانه ما رسوخ خواهند کرد؛ بهداشت، حمل و نقل، آموزش، ابزارها و...</a:t>
            </a:r>
            <a:endParaRPr lang="en-US" sz="3600" dirty="0" smtClean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cs typeface="B Yekan" pitchFamily="2" charset="-78"/>
              </a:rPr>
              <a:t>حتی </a:t>
            </a:r>
            <a:r>
              <a:rPr lang="fa-IR" sz="3600" dirty="0" smtClean="0">
                <a:solidFill>
                  <a:srgbClr val="660066"/>
                </a:solidFill>
                <a:cs typeface="B Yekan" pitchFamily="2" charset="-78"/>
              </a:rPr>
              <a:t>بدبینانه‌ترین</a:t>
            </a:r>
            <a:r>
              <a:rPr lang="fa-IR" sz="3600" dirty="0" smtClean="0">
                <a:cs typeface="B Yekan" pitchFamily="2" charset="-78"/>
              </a:rPr>
              <a:t> پیش‌بینی‌ها هم حاکی از تاثیر بسیار فراگیر </a:t>
            </a:r>
            <a:r>
              <a:rPr lang="fa-IR" sz="3600" spc="300" dirty="0" smtClean="0">
                <a:solidFill>
                  <a:srgbClr val="660066"/>
                </a:solidFill>
                <a:cs typeface="B Yekan" pitchFamily="2" charset="-78"/>
              </a:rPr>
              <a:t>ایــنــتــرنــت اشــیــا</a:t>
            </a:r>
            <a:r>
              <a:rPr lang="fa-IR" sz="3600" dirty="0" smtClean="0">
                <a:cs typeface="B Yekan" pitchFamily="2" charset="-78"/>
              </a:rPr>
              <a:t> در آینده‌ای نزدیک بر زندگی ما دارد.</a:t>
            </a:r>
            <a:endParaRPr lang="en-US" sz="3600" dirty="0" smtClean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 ما تازه 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شروع</a:t>
            </a:r>
            <a:r>
              <a:rPr lang="fa-IR" sz="3600" dirty="0" smtClean="0"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کرده‌ایم...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xkade\IoT\woman-head-silhuette-made-with-social-media-icons-set_f1fnz9dd.jpg"/>
          <p:cNvPicPr>
            <a:picLocks noChangeAspect="1" noChangeArrowheads="1"/>
          </p:cNvPicPr>
          <p:nvPr/>
        </p:nvPicPr>
        <p:blipFill>
          <a:blip r:embed="rId3" cstate="print"/>
          <a:srcRect r="11111"/>
          <a:stretch>
            <a:fillRect/>
          </a:stretch>
        </p:blipFill>
        <p:spPr bwMode="auto">
          <a:xfrm flipH="1">
            <a:off x="-1" y="1066800"/>
            <a:ext cx="5142377" cy="5791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5142376" y="5334000"/>
            <a:ext cx="400162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200" dirty="0" smtClean="0">
                <a:solidFill>
                  <a:prstClr val="black"/>
                </a:solidFill>
                <a:cs typeface="B Yekan" pitchFamily="2" charset="-78"/>
              </a:rPr>
              <a:t>مزایای بسیار زیادی برای </a:t>
            </a:r>
            <a:r>
              <a:rPr lang="fa-IR" sz="3200" dirty="0" smtClean="0">
                <a:solidFill>
                  <a:prstClr val="black"/>
                </a:solidFill>
                <a:cs typeface="B Yekan" pitchFamily="2" charset="-78"/>
              </a:rPr>
              <a:t>انسان‌ها خواهــــد </a:t>
            </a:r>
            <a:r>
              <a:rPr lang="fa-IR" sz="3200" dirty="0" smtClean="0">
                <a:solidFill>
                  <a:prstClr val="black"/>
                </a:solidFill>
                <a:cs typeface="B Yekan" pitchFamily="2" charset="-78"/>
              </a:rPr>
              <a:t>داشت.</a:t>
            </a:r>
            <a:endParaRPr lang="en-US" sz="3200" dirty="0">
              <a:solidFill>
                <a:prstClr val="black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203" y="4673025"/>
            <a:ext cx="3991797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3200" dirty="0">
              <a:solidFill>
                <a:srgbClr val="FFFF00"/>
              </a:solidFill>
              <a:cs typeface="2  Elm" pitchFamily="2" charset="-78"/>
            </a:endParaRPr>
          </a:p>
        </p:txBody>
      </p:sp>
      <p:pic>
        <p:nvPicPr>
          <p:cNvPr id="3075" name="Picture 3" descr="E:\Axkade\IoT\connected home.png"/>
          <p:cNvPicPr>
            <a:picLocks noChangeAspect="1" noChangeArrowheads="1"/>
          </p:cNvPicPr>
          <p:nvPr/>
        </p:nvPicPr>
        <p:blipFill>
          <a:blip r:embed="rId4" cstate="print"/>
          <a:srcRect l="7273" r="9091"/>
          <a:stretch>
            <a:fillRect/>
          </a:stretch>
        </p:blipFill>
        <p:spPr bwMode="auto">
          <a:xfrm>
            <a:off x="5029200" y="457200"/>
            <a:ext cx="3505200" cy="1940277"/>
          </a:xfrm>
          <a:prstGeom prst="rect">
            <a:avLst/>
          </a:prstGeom>
          <a:noFill/>
        </p:spPr>
      </p:pic>
      <p:pic>
        <p:nvPicPr>
          <p:cNvPr id="7" name="Picture 3" descr="E:\Axkade\IoT\connected home.png"/>
          <p:cNvPicPr>
            <a:picLocks noChangeAspect="1" noChangeArrowheads="1"/>
          </p:cNvPicPr>
          <p:nvPr/>
        </p:nvPicPr>
        <p:blipFill>
          <a:blip r:embed="rId5" cstate="print"/>
          <a:srcRect l="7273" r="9091"/>
          <a:stretch>
            <a:fillRect/>
          </a:stretch>
        </p:blipFill>
        <p:spPr bwMode="auto">
          <a:xfrm>
            <a:off x="3886200" y="130682"/>
            <a:ext cx="1828800" cy="1012318"/>
          </a:xfrm>
          <a:prstGeom prst="rect">
            <a:avLst/>
          </a:prstGeom>
          <a:noFill/>
        </p:spPr>
      </p:pic>
      <p:pic>
        <p:nvPicPr>
          <p:cNvPr id="8" name="Picture 3" descr="E:\Axkade\IoT\connected home.png"/>
          <p:cNvPicPr>
            <a:picLocks noChangeAspect="1" noChangeArrowheads="1"/>
          </p:cNvPicPr>
          <p:nvPr/>
        </p:nvPicPr>
        <p:blipFill>
          <a:blip r:embed="rId6" cstate="print"/>
          <a:srcRect l="7273" r="9091"/>
          <a:stretch>
            <a:fillRect/>
          </a:stretch>
        </p:blipFill>
        <p:spPr bwMode="auto">
          <a:xfrm>
            <a:off x="7848600" y="0"/>
            <a:ext cx="1295400" cy="717059"/>
          </a:xfrm>
          <a:prstGeom prst="rect">
            <a:avLst/>
          </a:prstGeom>
          <a:noFill/>
        </p:spPr>
      </p:pic>
      <p:pic>
        <p:nvPicPr>
          <p:cNvPr id="9" name="Picture 3" descr="E:\Axkade\IoT\connected home.png"/>
          <p:cNvPicPr>
            <a:picLocks noChangeAspect="1" noChangeArrowheads="1"/>
          </p:cNvPicPr>
          <p:nvPr/>
        </p:nvPicPr>
        <p:blipFill>
          <a:blip r:embed="rId7" cstate="print"/>
          <a:srcRect l="7273" r="9091"/>
          <a:stretch>
            <a:fillRect/>
          </a:stretch>
        </p:blipFill>
        <p:spPr bwMode="auto">
          <a:xfrm>
            <a:off x="1393599" y="0"/>
            <a:ext cx="2340201" cy="1295400"/>
          </a:xfrm>
          <a:prstGeom prst="rect">
            <a:avLst/>
          </a:prstGeom>
          <a:noFill/>
        </p:spPr>
      </p:pic>
      <p:pic>
        <p:nvPicPr>
          <p:cNvPr id="10" name="Picture 3" descr="E:\Axkade\IoT\connected home.png"/>
          <p:cNvPicPr>
            <a:picLocks noChangeAspect="1" noChangeArrowheads="1"/>
          </p:cNvPicPr>
          <p:nvPr/>
        </p:nvPicPr>
        <p:blipFill>
          <a:blip r:embed="rId6" cstate="print"/>
          <a:srcRect l="7273" r="9091"/>
          <a:stretch>
            <a:fillRect/>
          </a:stretch>
        </p:blipFill>
        <p:spPr bwMode="auto">
          <a:xfrm>
            <a:off x="304800" y="-152400"/>
            <a:ext cx="1295400" cy="717059"/>
          </a:xfrm>
          <a:prstGeom prst="rect">
            <a:avLst/>
          </a:prstGeom>
          <a:noFill/>
        </p:spPr>
      </p:pic>
      <p:pic>
        <p:nvPicPr>
          <p:cNvPr id="11" name="Picture 3" descr="E:\Axkade\IoT\connected home.png"/>
          <p:cNvPicPr>
            <a:picLocks noChangeAspect="1" noChangeArrowheads="1"/>
          </p:cNvPicPr>
          <p:nvPr/>
        </p:nvPicPr>
        <p:blipFill>
          <a:blip r:embed="rId8" cstate="print"/>
          <a:srcRect l="7273" r="9091"/>
          <a:stretch>
            <a:fillRect/>
          </a:stretch>
        </p:blipFill>
        <p:spPr bwMode="auto">
          <a:xfrm>
            <a:off x="5486400" y="-738148"/>
            <a:ext cx="1981200" cy="1096678"/>
          </a:xfrm>
          <a:prstGeom prst="rect">
            <a:avLst/>
          </a:prstGeom>
          <a:noFill/>
        </p:spPr>
      </p:pic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85763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6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11" r="65556"/>
          <a:stretch>
            <a:fillRect/>
          </a:stretch>
        </p:blipFill>
        <p:spPr bwMode="auto">
          <a:xfrm>
            <a:off x="6858000" y="0"/>
            <a:ext cx="2286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2627531"/>
            <a:ext cx="9144000" cy="1143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62753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ماشین‌ها، خانه‌ها، ابزارهای پوشیدنی و... </a:t>
            </a:r>
          </a:p>
          <a:p>
            <a:pPr algn="ctr" rtl="1"/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را از طریق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اینترنت</a:t>
            </a:r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 به هم متصل کنیم.</a:t>
            </a:r>
            <a:endParaRPr lang="en-US" sz="3200" dirty="0">
              <a:solidFill>
                <a:prstClr val="white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4400" y="1828800"/>
            <a:ext cx="4448654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ما خواهیم توانست...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99334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6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11" r="65556"/>
          <a:stretch>
            <a:fillRect/>
          </a:stretch>
        </p:blipFill>
        <p:spPr bwMode="auto">
          <a:xfrm>
            <a:off x="6858000" y="0"/>
            <a:ext cx="2286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3848100"/>
            <a:ext cx="9144000" cy="1143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627531"/>
            <a:ext cx="9144000" cy="11430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62753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prstClr val="white">
                    <a:lumMod val="85000"/>
                  </a:prstClr>
                </a:solidFill>
                <a:cs typeface="B Yekan" pitchFamily="2" charset="-78"/>
              </a:rPr>
              <a:t>ماشین‌ها، خانه‌ها، ابزارهای پوشیدنی و... </a:t>
            </a:r>
          </a:p>
          <a:p>
            <a:pPr algn="ctr" rtl="1"/>
            <a:r>
              <a:rPr lang="fa-IR" sz="3200" dirty="0" smtClean="0">
                <a:solidFill>
                  <a:prstClr val="white">
                    <a:lumMod val="85000"/>
                  </a:prstClr>
                </a:solidFill>
                <a:cs typeface="B Yekan" pitchFamily="2" charset="-78"/>
              </a:rPr>
              <a:t>را از طریق اینترنت به هم متصل کنیم.</a:t>
            </a:r>
            <a:endParaRPr lang="en-US" sz="3200" dirty="0">
              <a:solidFill>
                <a:prstClr val="white">
                  <a:lumMod val="85000"/>
                </a:prstClr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1828800"/>
            <a:ext cx="4448654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ما خواهیم توانست...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2430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تا بسیاری از کارهای‌مان به صورت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خودکار</a:t>
            </a:r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 انجام شده</a:t>
            </a:r>
          </a:p>
          <a:p>
            <a:pPr algn="ctr" rtl="1"/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 و ثبت داده‌های ضروری تسهیل شود</a:t>
            </a:r>
            <a:r>
              <a:rPr lang="fa-IR" dirty="0" smtClean="0">
                <a:solidFill>
                  <a:prstClr val="white"/>
                </a:solidFill>
                <a:cs typeface="B Yekan" pitchFamily="2" charset="-78"/>
              </a:rPr>
              <a:t>.</a:t>
            </a:r>
            <a:endParaRPr lang="en-US" dirty="0">
              <a:solidFill>
                <a:prstClr val="white"/>
              </a:solidFill>
              <a:cs typeface="B Yekan" pitchFamily="2" charset="-78"/>
            </a:endParaRPr>
          </a:p>
        </p:txBody>
      </p:sp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98134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Axkade\IoT\CODE_n15_internet_of_things_infographic.jpg"/>
          <p:cNvPicPr>
            <a:picLocks noChangeAspect="1" noChangeArrowheads="1"/>
          </p:cNvPicPr>
          <p:nvPr/>
        </p:nvPicPr>
        <p:blipFill>
          <a:blip r:embed="rId3" cstate="print"/>
          <a:srcRect t="26670"/>
          <a:stretch>
            <a:fillRect/>
          </a:stretch>
        </p:blipFill>
        <p:spPr bwMode="auto">
          <a:xfrm>
            <a:off x="0" y="0"/>
            <a:ext cx="9144000" cy="37713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429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ولی این تنها مشتریان و مردم عادی نیستند که از</a:t>
            </a:r>
            <a:endParaRPr lang="en-US" sz="2800" dirty="0">
              <a:solidFill>
                <a:prstClr val="white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6310" y="5181600"/>
            <a:ext cx="6516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solidFill>
                  <a:prstClr val="white"/>
                </a:solidFill>
                <a:cs typeface="B Yekan" pitchFamily="2" charset="-78"/>
              </a:rPr>
              <a:t>ســـــــــــــــــــــــود خواهند بـــــرد....</a:t>
            </a:r>
            <a:endParaRPr lang="en-US" sz="3600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4114800"/>
            <a:ext cx="6238755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b="1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5400" dirty="0">
              <a:solidFill>
                <a:srgbClr val="FFFF00"/>
              </a:solidFill>
              <a:latin typeface="XM Vahid" pitchFamily="2" charset="-78"/>
              <a:cs typeface="2  Elm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79725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Axkade\IoT\Io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76200"/>
            <a:ext cx="6527800" cy="6527800"/>
          </a:xfrm>
          <a:prstGeom prst="rect">
            <a:avLst/>
          </a:prstGeom>
          <a:noFill/>
        </p:spPr>
      </p:pic>
      <p:pic>
        <p:nvPicPr>
          <p:cNvPr id="3" name="Picture 2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45198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Axkade\IoT\CODE_n15_internet_of_things_infographic.jpg"/>
          <p:cNvPicPr>
            <a:picLocks noChangeAspect="1" noChangeArrowheads="1"/>
          </p:cNvPicPr>
          <p:nvPr/>
        </p:nvPicPr>
        <p:blipFill>
          <a:blip r:embed="rId3" cstate="print"/>
          <a:srcRect t="26670"/>
          <a:stretch>
            <a:fillRect/>
          </a:stretch>
        </p:blipFill>
        <p:spPr bwMode="auto">
          <a:xfrm>
            <a:off x="0" y="0"/>
            <a:ext cx="9144000" cy="37713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429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با استفاده از</a:t>
            </a:r>
            <a:endParaRPr lang="en-US" sz="2800" dirty="0">
              <a:solidFill>
                <a:prstClr val="white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4114800"/>
            <a:ext cx="6238755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b="1" spc="200" dirty="0" smtClean="0">
                <a:solidFill>
                  <a:prstClr val="black">
                    <a:lumMod val="85000"/>
                  </a:prstClr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5400" dirty="0">
              <a:solidFill>
                <a:prstClr val="black">
                  <a:lumMod val="85000"/>
                </a:prstClr>
              </a:solidFill>
              <a:latin typeface="XM Vahid" pitchFamily="2" charset="-78"/>
              <a:cs typeface="2  Elm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1421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prstClr val="white"/>
                </a:solidFill>
                <a:cs typeface="B Yekan" pitchFamily="2" charset="-78"/>
              </a:rPr>
              <a:t>مزایا و امکانات جدید بسیاری در انتظار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9700" y="5791200"/>
            <a:ext cx="6259881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FFFF00"/>
                </a:solidFill>
                <a:latin typeface="XM Vahid" pitchFamily="2" charset="-78"/>
                <a:cs typeface="2  Badr" pitchFamily="2" charset="-78"/>
              </a:rPr>
              <a:t>شرکت‌ها و کسب و کارهاست</a:t>
            </a:r>
            <a:r>
              <a:rPr lang="fa-IR" sz="5400" dirty="0" smtClean="0">
                <a:solidFill>
                  <a:srgbClr val="FFFF00"/>
                </a:solidFill>
                <a:latin typeface="XM Vahid" pitchFamily="2" charset="-78"/>
                <a:cs typeface="2  Badr" pitchFamily="2" charset="-78"/>
              </a:rPr>
              <a:t> </a:t>
            </a:r>
            <a:endParaRPr lang="fa-IR" sz="4400" dirty="0" smtClean="0">
              <a:solidFill>
                <a:srgbClr val="FFFF00"/>
              </a:solidFill>
              <a:latin typeface="XM Vahid" pitchFamily="2" charset="-78"/>
              <a:cs typeface="2  Badr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49938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7800" y="6488668"/>
            <a:ext cx="40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50000"/>
                  </a:prstClr>
                </a:solidFill>
                <a:latin typeface="Century Gothic"/>
                <a:cs typeface="Century Gothic"/>
              </a:rPr>
              <a:t>Source: PricewaterhouseCoopers.</a:t>
            </a:r>
            <a:endParaRPr lang="en-US" dirty="0">
              <a:solidFill>
                <a:prstClr val="white">
                  <a:lumMod val="50000"/>
                </a:prstClr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8" name="Chart 7"/>
          <p:cNvGraphicFramePr/>
          <p:nvPr>
            <p:extLst/>
          </p:nvPr>
        </p:nvGraphicFramePr>
        <p:xfrm>
          <a:off x="304800" y="1219200"/>
          <a:ext cx="85344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219200" y="30480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prstClr val="black"/>
                </a:solidFill>
                <a:cs typeface="B Yekan" pitchFamily="2" charset="-78"/>
              </a:rPr>
              <a:t>صنایعی که در حال سرمایه‌گذاری روی حسگرهای اینترنت اشیا برای کسب و کارهای خود هستند.</a:t>
            </a:r>
            <a:endParaRPr lang="en-US" sz="2400" dirty="0">
              <a:solidFill>
                <a:prstClr val="black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446" y="304800"/>
            <a:ext cx="1939954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7092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Chart 4"/>
          <p:cNvGraphicFramePr/>
          <p:nvPr>
            <p:extLst/>
          </p:nvPr>
        </p:nvGraphicFramePr>
        <p:xfrm>
          <a:off x="152400" y="1828800"/>
          <a:ext cx="8763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68904" y="6488668"/>
            <a:ext cx="147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prstClr val="white">
                    <a:lumMod val="65000"/>
                  </a:prstClr>
                </a:solidFill>
                <a:latin typeface="Century Gothic"/>
                <a:cs typeface="Century Gothic"/>
              </a:rPr>
              <a:t>Source: GE.</a:t>
            </a:r>
            <a:endParaRPr lang="en-US" dirty="0">
              <a:solidFill>
                <a:prstClr val="white">
                  <a:lumMod val="65000"/>
                </a:prstClr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457200"/>
            <a:ext cx="701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prstClr val="black"/>
                </a:solidFill>
                <a:cs typeface="B Yekan" pitchFamily="2" charset="-78"/>
              </a:rPr>
              <a:t>صرفه‌جویی حاصل از کارایی اینترنت صنعتی </a:t>
            </a:r>
          </a:p>
          <a:p>
            <a:pPr algn="ctr" rtl="1"/>
            <a:r>
              <a:rPr lang="fa-IR" sz="2800" dirty="0" smtClean="0">
                <a:solidFill>
                  <a:prstClr val="black"/>
                </a:solidFill>
                <a:cs typeface="B Yekan" pitchFamily="2" charset="-78"/>
              </a:rPr>
              <a:t>(میلیارد دلار)</a:t>
            </a:r>
            <a:endParaRPr lang="en-US" sz="2800" dirty="0">
              <a:solidFill>
                <a:prstClr val="black"/>
              </a:solidFill>
              <a:cs typeface="B Yekan" pitchFamily="2" charset="-78"/>
            </a:endParaRPr>
          </a:p>
        </p:txBody>
      </p:sp>
      <p:pic>
        <p:nvPicPr>
          <p:cNvPr id="8" name="Picture 7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141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CODE_n15_internet_of_things_infographic.jpg"/>
          <p:cNvPicPr>
            <a:picLocks noChangeAspect="1" noChangeArrowheads="1"/>
          </p:cNvPicPr>
          <p:nvPr/>
        </p:nvPicPr>
        <p:blipFill>
          <a:blip r:embed="rId2" cstate="print"/>
          <a:srcRect l="40213" t="202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438400" y="4766608"/>
            <a:ext cx="6019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400" dirty="0" smtClean="0">
                <a:solidFill>
                  <a:prstClr val="white"/>
                </a:solidFill>
                <a:cs typeface="B Yekan" pitchFamily="2" charset="-78"/>
              </a:rPr>
              <a:t>جنرال الکتریک می‌گوید این صرفه‌جویی ناشی از فناوری‌های مورد استفاده برای بهبود موارد زیر است: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افزایش قابلیت اطمینان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تدام کارایی، 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امنیت و اجرای بهتر دارایی‌ها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35256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62800" y="35256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4187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Axkade\cisco_campus.jpg"/>
          <p:cNvPicPr>
            <a:picLocks noChangeAspect="1" noChangeArrowheads="1"/>
          </p:cNvPicPr>
          <p:nvPr/>
        </p:nvPicPr>
        <p:blipFill>
          <a:blip r:embed="rId2" cstate="print"/>
          <a:srcRect t="10891" r="108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4572000"/>
            <a:ext cx="9144000" cy="20574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914400" y="4575736"/>
            <a:ext cx="7924800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و سیسکو نیز موافق چنین تاثیری است. این شرکت می‌گوید یکی از محرک‌های کلیدی برای توسعه اینترنت اشیا</a:t>
            </a:r>
          </a:p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کاهش هزینه‌ها</a:t>
            </a:r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ست.</a:t>
            </a:r>
            <a:endParaRPr lang="en-US" sz="2800" dirty="0">
              <a:solidFill>
                <a:prstClr val="white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5344180"/>
            <a:ext cx="2165978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29000" y="1219200"/>
            <a:ext cx="2743200" cy="2667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0" name="Picture 9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4184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Axkade\cisco_campus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lum bright="-10000" contrast="-30000"/>
          </a:blip>
          <a:srcRect t="10891" r="108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4572000"/>
            <a:ext cx="9144000" cy="20574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85800" y="4495800"/>
            <a:ext cx="7924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سیسکو تخمین می‌زند در یک دهه آینده حدود 19 تریلیون دلار از فواید</a:t>
            </a:r>
            <a:r>
              <a:rPr lang="en-US" sz="2800" dirty="0" smtClean="0">
                <a:solidFill>
                  <a:prstClr val="white"/>
                </a:solidFill>
                <a:cs typeface="B Yekan" pitchFamily="2" charset="-78"/>
              </a:rPr>
              <a:t>       </a:t>
            </a:r>
            <a:r>
              <a:rPr lang="fa-IR" sz="2800" dirty="0" smtClean="0">
                <a:solidFill>
                  <a:prstClr val="white"/>
                </a:solidFill>
                <a:cs typeface="B Yekan" pitchFamily="2" charset="-78"/>
              </a:rPr>
              <a:t>اینترنت اشیا و کاهش هزینه‌های ناشی از استفاده این فناوری‌ها در صنایع مختلف عاید خواهد شد.</a:t>
            </a:r>
            <a:endParaRPr lang="en-US" sz="2800" dirty="0">
              <a:solidFill>
                <a:prstClr val="white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3422" y="5257800"/>
            <a:ext cx="2165978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29000" y="1219200"/>
            <a:ext cx="2743200" cy="2667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38600" y="3048000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solidFill>
                  <a:prstClr val="white"/>
                </a:solidFill>
                <a:latin typeface="XM Vahid" pitchFamily="2" charset="-78"/>
                <a:cs typeface="2  Badr" pitchFamily="2" charset="-78"/>
              </a:rPr>
              <a:t>تریلیون دلار</a:t>
            </a:r>
            <a:endParaRPr lang="en-US" sz="2800" b="1" dirty="0">
              <a:solidFill>
                <a:prstClr val="white"/>
              </a:solidFill>
              <a:latin typeface="XM Vahid" pitchFamily="2" charset="-78"/>
              <a:cs typeface="2  Bad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14800" y="1600200"/>
            <a:ext cx="13035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solidFill>
                  <a:prstClr val="white">
                    <a:lumMod val="85000"/>
                  </a:prstClr>
                </a:solidFill>
                <a:latin typeface="XM Vahid" pitchFamily="2" charset="-78"/>
                <a:cs typeface="B Titr" pitchFamily="2" charset="-78"/>
              </a:rPr>
              <a:t>19</a:t>
            </a:r>
            <a:endParaRPr lang="en-US" sz="9600" dirty="0">
              <a:solidFill>
                <a:prstClr val="white">
                  <a:lumMod val="85000"/>
                </a:prstClr>
              </a:solidFill>
              <a:cs typeface="B Titr" pitchFamily="2" charset="-78"/>
            </a:endParaRPr>
          </a:p>
        </p:txBody>
      </p:sp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07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xkade\IoT\internetofthing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5638800" cy="5638800"/>
          </a:xfrm>
          <a:prstGeom prst="rect">
            <a:avLst/>
          </a:prstGeom>
          <a:noFill/>
        </p:spPr>
      </p:pic>
      <p:sp>
        <p:nvSpPr>
          <p:cNvPr id="5" name="Pie 4"/>
          <p:cNvSpPr/>
          <p:nvPr/>
        </p:nvSpPr>
        <p:spPr>
          <a:xfrm>
            <a:off x="228600" y="533400"/>
            <a:ext cx="5638800" cy="5410200"/>
          </a:xfrm>
          <a:prstGeom prst="pie">
            <a:avLst>
              <a:gd name="adj1" fmla="val 248161"/>
              <a:gd name="adj2" fmla="val 16200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4127718"/>
            <a:ext cx="2667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prstClr val="black"/>
                </a:solidFill>
                <a:cs typeface="B Yekan" pitchFamily="2" charset="-78"/>
              </a:rPr>
              <a:t>شرکت‌ها هیچ سرمایه‌گذاری در حوزه اینترنت اشیا انجام نداده‌اند.</a:t>
            </a:r>
          </a:p>
          <a:p>
            <a:pPr algn="ctr" rtl="1"/>
            <a:r>
              <a:rPr lang="fa-IR" sz="2000" dirty="0" smtClean="0">
                <a:solidFill>
                  <a:prstClr val="black"/>
                </a:solidFill>
                <a:cs typeface="B Yekan" pitchFamily="2" charset="-78"/>
              </a:rPr>
              <a:t>(در آمریکا)</a:t>
            </a:r>
            <a:endParaRPr lang="en-US" sz="2000" dirty="0">
              <a:solidFill>
                <a:prstClr val="black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9446" y="381000"/>
            <a:ext cx="3754554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solidFill>
                  <a:prstClr val="white"/>
                </a:solidFill>
                <a:latin typeface="XM Vahid" pitchFamily="2" charset="-78"/>
                <a:cs typeface="2  Badr" pitchFamily="2" charset="-78"/>
              </a:rPr>
              <a:t>این در حالی است که متاسفانه</a:t>
            </a:r>
            <a:endParaRPr lang="en-US" sz="3200" dirty="0">
              <a:solidFill>
                <a:prstClr val="white"/>
              </a:solidFill>
              <a:latin typeface="XM Vahid" pitchFamily="2" charset="-78"/>
              <a:cs typeface="2  Bad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0" y="1676400"/>
            <a:ext cx="361990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solidFill>
                  <a:prstClr val="black"/>
                </a:solidFill>
                <a:cs typeface="B Titr" pitchFamily="2" charset="-78"/>
              </a:rPr>
              <a:t>73%</a:t>
            </a:r>
            <a:endParaRPr lang="en-US" sz="13800" dirty="0">
              <a:solidFill>
                <a:prstClr val="black"/>
              </a:solidFill>
              <a:cs typeface="B Titr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4443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Axkade\IoT\i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48007"/>
            <a:ext cx="9144000" cy="4809993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0" y="1752600"/>
            <a:ext cx="9144000" cy="304800"/>
            <a:chOff x="0" y="1752600"/>
            <a:chExt cx="9144000" cy="304800"/>
          </a:xfrm>
        </p:grpSpPr>
        <p:pic>
          <p:nvPicPr>
            <p:cNvPr id="13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18" name="Group 17"/>
          <p:cNvGrpSpPr/>
          <p:nvPr/>
        </p:nvGrpSpPr>
        <p:grpSpPr>
          <a:xfrm>
            <a:off x="0" y="1447800"/>
            <a:ext cx="9144000" cy="304800"/>
            <a:chOff x="0" y="1752600"/>
            <a:chExt cx="9144000" cy="304800"/>
          </a:xfrm>
        </p:grpSpPr>
        <p:pic>
          <p:nvPicPr>
            <p:cNvPr id="1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0" y="1219200"/>
            <a:ext cx="9144000" cy="304800"/>
            <a:chOff x="0" y="1752600"/>
            <a:chExt cx="9144000" cy="304800"/>
          </a:xfrm>
        </p:grpSpPr>
        <p:pic>
          <p:nvPicPr>
            <p:cNvPr id="2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28" name="Group 27"/>
          <p:cNvGrpSpPr/>
          <p:nvPr/>
        </p:nvGrpSpPr>
        <p:grpSpPr>
          <a:xfrm>
            <a:off x="0" y="914400"/>
            <a:ext cx="9144000" cy="304800"/>
            <a:chOff x="0" y="1752600"/>
            <a:chExt cx="9144000" cy="304800"/>
          </a:xfrm>
        </p:grpSpPr>
        <p:pic>
          <p:nvPicPr>
            <p:cNvPr id="2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33" name="Group 32"/>
          <p:cNvGrpSpPr/>
          <p:nvPr/>
        </p:nvGrpSpPr>
        <p:grpSpPr>
          <a:xfrm>
            <a:off x="0" y="609600"/>
            <a:ext cx="9144000" cy="304800"/>
            <a:chOff x="0" y="1752600"/>
            <a:chExt cx="9144000" cy="304800"/>
          </a:xfrm>
        </p:grpSpPr>
        <p:pic>
          <p:nvPicPr>
            <p:cNvPr id="3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38" name="Group 37"/>
          <p:cNvGrpSpPr/>
          <p:nvPr/>
        </p:nvGrpSpPr>
        <p:grpSpPr>
          <a:xfrm>
            <a:off x="0" y="304800"/>
            <a:ext cx="9144000" cy="304800"/>
            <a:chOff x="0" y="1752600"/>
            <a:chExt cx="9144000" cy="304800"/>
          </a:xfrm>
        </p:grpSpPr>
        <p:pic>
          <p:nvPicPr>
            <p:cNvPr id="3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43" name="Group 42"/>
          <p:cNvGrpSpPr/>
          <p:nvPr/>
        </p:nvGrpSpPr>
        <p:grpSpPr>
          <a:xfrm>
            <a:off x="0" y="76200"/>
            <a:ext cx="9144000" cy="304800"/>
            <a:chOff x="0" y="1752600"/>
            <a:chExt cx="9144000" cy="304800"/>
          </a:xfrm>
        </p:grpSpPr>
        <p:pic>
          <p:nvPicPr>
            <p:cNvPr id="4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0" y="-228600"/>
            <a:ext cx="9144000" cy="304800"/>
            <a:chOff x="0" y="1752600"/>
            <a:chExt cx="9144000" cy="304800"/>
          </a:xfrm>
        </p:grpSpPr>
        <p:pic>
          <p:nvPicPr>
            <p:cNvPr id="4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sp>
        <p:nvSpPr>
          <p:cNvPr id="53" name="Rectangle 52"/>
          <p:cNvSpPr/>
          <p:nvPr/>
        </p:nvSpPr>
        <p:spPr>
          <a:xfrm>
            <a:off x="533400" y="285452"/>
            <a:ext cx="5410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prstClr val="black"/>
                </a:solidFill>
                <a:cs typeface="B Yekan" pitchFamily="2" charset="-78"/>
              </a:rPr>
              <a:t>برنامه کاربردی مبتنی بر </a:t>
            </a:r>
          </a:p>
          <a:p>
            <a:pPr algn="ctr" rtl="1"/>
            <a:r>
              <a:rPr lang="fa-IR" sz="4000" dirty="0" smtClean="0">
                <a:solidFill>
                  <a:schemeClr val="tx2">
                    <a:lumMod val="75000"/>
                  </a:schemeClr>
                </a:solidFill>
                <a:cs typeface="B Yekan" pitchFamily="2" charset="-78"/>
              </a:rPr>
              <a:t>اینتـــرنت اشـــیا </a:t>
            </a:r>
            <a:r>
              <a:rPr lang="fa-IR" sz="4000" dirty="0" smtClean="0">
                <a:solidFill>
                  <a:prstClr val="black"/>
                </a:solidFill>
                <a:cs typeface="B Yekan" pitchFamily="2" charset="-78"/>
              </a:rPr>
              <a:t>در یک </a:t>
            </a:r>
          </a:p>
          <a:p>
            <a:pPr algn="ctr" rtl="1"/>
            <a:r>
              <a:rPr lang="fa-IR" sz="6000" dirty="0" smtClean="0">
                <a:solidFill>
                  <a:prstClr val="black"/>
                </a:solidFill>
                <a:cs typeface="B Yekan" pitchFamily="2" charset="-78"/>
              </a:rPr>
              <a:t>زندگی هوشمند</a:t>
            </a:r>
            <a:endParaRPr lang="en-US" sz="6000" dirty="0">
              <a:solidFill>
                <a:prstClr val="black"/>
              </a:solidFill>
              <a:cs typeface="B Yekan" pitchFamily="2" charset="-78"/>
            </a:endParaRPr>
          </a:p>
        </p:txBody>
      </p:sp>
      <p:pic>
        <p:nvPicPr>
          <p:cNvPr id="54" name="Picture 53" descr="F:\nasseri\Dropbox\work\my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  <p:sp>
        <p:nvSpPr>
          <p:cNvPr id="2" name="Rectangle 1"/>
          <p:cNvSpPr/>
          <p:nvPr/>
        </p:nvSpPr>
        <p:spPr>
          <a:xfrm>
            <a:off x="5715000" y="-762000"/>
            <a:ext cx="3807453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>
                <a:solidFill>
                  <a:prstClr val="black"/>
                </a:solidFill>
                <a:cs typeface="B Yekan" pitchFamily="2" charset="-78"/>
              </a:rPr>
              <a:t>61</a:t>
            </a:r>
            <a:endParaRPr lang="en-US" sz="23900" dirty="0"/>
          </a:p>
        </p:txBody>
      </p:sp>
    </p:spTree>
    <p:extLst>
      <p:ext uri="{BB962C8B-B14F-4D97-AF65-F5344CB8AC3E}">
        <p14:creationId xmlns:p14="http://schemas.microsoft.com/office/powerpoint/2010/main" val="2333866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6011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A5B3C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015332" y="1704292"/>
            <a:ext cx="351859" cy="414805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02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03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04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05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06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07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955" y="152400"/>
            <a:ext cx="7037188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158391"/>
            <a:r>
              <a:rPr spc="-26" dirty="0">
                <a:solidFill>
                  <a:srgbClr val="FFFFFF"/>
                </a:solidFill>
              </a:rPr>
              <a:t>SMART</a:t>
            </a:r>
            <a:r>
              <a:rPr spc="-227" dirty="0">
                <a:solidFill>
                  <a:srgbClr val="FFFFFF"/>
                </a:solidFill>
              </a:rPr>
              <a:t> </a:t>
            </a:r>
            <a:r>
              <a:rPr spc="-86" dirty="0">
                <a:solidFill>
                  <a:srgbClr val="FFFFFF"/>
                </a:solidFill>
              </a:rPr>
              <a:t>CITIES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422490" y="1767333"/>
            <a:ext cx="99034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sz="1050" spc="-9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Parking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9" y="1906339"/>
            <a:ext cx="265405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parking 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spaces 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availability   </a:t>
            </a:r>
            <a:r>
              <a:rPr sz="900" spc="3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2023625"/>
            <a:ext cx="44102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r>
              <a:rPr sz="900" spc="-7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city.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9" y="2381501"/>
            <a:ext cx="116426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Structural</a:t>
            </a:r>
            <a:r>
              <a:rPr sz="1050" spc="-1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health</a:t>
            </a:r>
            <a:endParaRPr sz="1050" dirty="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2520507"/>
            <a:ext cx="265405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vibrations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material </a:t>
            </a:r>
            <a:r>
              <a:rPr sz="900" spc="10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conditions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90" y="2637794"/>
            <a:ext cx="2554953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buildings, bridges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historical</a:t>
            </a:r>
            <a:r>
              <a:rPr sz="900" spc="-2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monuments.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9" y="2997342"/>
            <a:ext cx="123383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Noise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Urban</a:t>
            </a:r>
            <a:r>
              <a:rPr sz="1050" spc="-20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Maps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136348"/>
            <a:ext cx="265471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17" dirty="0">
                <a:solidFill>
                  <a:srgbClr val="292829"/>
                </a:solidFill>
                <a:latin typeface="Arial"/>
                <a:cs typeface="Arial"/>
              </a:rPr>
              <a:t>Sound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bar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areas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centric </a:t>
            </a:r>
            <a:r>
              <a:rPr sz="900" spc="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17" dirty="0">
                <a:solidFill>
                  <a:srgbClr val="292829"/>
                </a:solidFill>
                <a:latin typeface="Arial"/>
                <a:cs typeface="Arial"/>
              </a:rPr>
              <a:t>zones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9" y="3253635"/>
            <a:ext cx="66679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real</a:t>
            </a:r>
            <a:r>
              <a:rPr sz="900" spc="-8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time.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4827619"/>
            <a:ext cx="123711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Traffic</a:t>
            </a:r>
            <a:r>
              <a:rPr sz="1050" spc="-1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Congestion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90" y="4966625"/>
            <a:ext cx="265471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vehicles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pedestrian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levels</a:t>
            </a:r>
            <a:r>
              <a:rPr sz="900" spc="-2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9" y="5083911"/>
            <a:ext cx="194000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optimize driving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walking</a:t>
            </a:r>
            <a:r>
              <a:rPr sz="900" spc="-5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routes.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2489" y="5440431"/>
            <a:ext cx="101331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Lighting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490" y="5579434"/>
            <a:ext cx="265471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Intelligent 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weather 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adaptive  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lighting   </a:t>
            </a:r>
            <a:r>
              <a:rPr sz="900" spc="4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2490" y="5696720"/>
            <a:ext cx="70092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street</a:t>
            </a:r>
            <a:r>
              <a:rPr sz="900" spc="-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lights.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5120911"/>
            <a:ext cx="2453785" cy="899196"/>
          </a:xfrm>
          <a:custGeom>
            <a:avLst/>
            <a:gdLst/>
            <a:ahLst/>
            <a:cxnLst/>
            <a:rect l="l" t="t" r="r" b="b"/>
            <a:pathLst>
              <a:path w="2869565" h="1051559">
                <a:moveTo>
                  <a:pt x="0" y="1051191"/>
                </a:moveTo>
                <a:lnTo>
                  <a:pt x="2869196" y="1051191"/>
                </a:lnTo>
                <a:lnTo>
                  <a:pt x="2869196" y="0"/>
                </a:lnTo>
                <a:lnTo>
                  <a:pt x="0" y="0"/>
                </a:lnTo>
                <a:lnTo>
                  <a:pt x="0" y="1051191"/>
                </a:lnTo>
                <a:close/>
              </a:path>
            </a:pathLst>
          </a:custGeom>
          <a:solidFill>
            <a:srgbClr val="E9EBE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object 22"/>
          <p:cNvSpPr txBox="1"/>
          <p:nvPr/>
        </p:nvSpPr>
        <p:spPr>
          <a:xfrm>
            <a:off x="412419" y="5259363"/>
            <a:ext cx="1868438" cy="57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Smart </a:t>
            </a:r>
            <a:r>
              <a:rPr sz="1112" i="1" spc="-43" dirty="0">
                <a:solidFill>
                  <a:srgbClr val="292829"/>
                </a:solidFill>
                <a:latin typeface="Palatino Linotype"/>
                <a:cs typeface="Palatino Linotype"/>
              </a:rPr>
              <a:t>City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technology </a:t>
            </a:r>
            <a:r>
              <a:rPr sz="1112" i="1" spc="-34" dirty="0">
                <a:solidFill>
                  <a:srgbClr val="292829"/>
                </a:solidFill>
                <a:latin typeface="Palatino Linotype"/>
                <a:cs typeface="Palatino Linotype"/>
              </a:rPr>
              <a:t>investment  will </a:t>
            </a:r>
            <a:r>
              <a:rPr sz="1112" i="1" spc="-17" dirty="0">
                <a:solidFill>
                  <a:srgbClr val="292829"/>
                </a:solidFill>
                <a:latin typeface="Palatino Linotype"/>
                <a:cs typeface="Palatino Linotype"/>
              </a:rPr>
              <a:t>total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$108 </a:t>
            </a:r>
            <a:r>
              <a:rPr sz="1112" i="1" spc="-17" dirty="0">
                <a:solidFill>
                  <a:srgbClr val="292829"/>
                </a:solidFill>
                <a:latin typeface="Palatino Linotype"/>
                <a:cs typeface="Palatino Linotype"/>
              </a:rPr>
              <a:t>billion </a:t>
            </a:r>
            <a:r>
              <a:rPr sz="1112" i="1" spc="-30" dirty="0">
                <a:solidFill>
                  <a:srgbClr val="292829"/>
                </a:solidFill>
                <a:latin typeface="Palatino Linotype"/>
                <a:cs typeface="Palatino Linotype"/>
              </a:rPr>
              <a:t>by</a:t>
            </a:r>
            <a:r>
              <a:rPr sz="1112" i="1" spc="-77" dirty="0">
                <a:solidFill>
                  <a:srgbClr val="292829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2020.</a:t>
            </a:r>
            <a:endParaRPr sz="1112">
              <a:latin typeface="Palatino Linotype"/>
              <a:cs typeface="Palatino Linotype"/>
            </a:endParaRPr>
          </a:p>
          <a:p>
            <a:pPr marL="10860">
              <a:spcBef>
                <a:spcPts val="483"/>
              </a:spcBef>
            </a:pPr>
            <a:r>
              <a:rPr sz="1112" b="1" i="1" spc="-43" dirty="0">
                <a:solidFill>
                  <a:srgbClr val="292829"/>
                </a:solidFill>
                <a:latin typeface="Cambria"/>
                <a:cs typeface="Cambria"/>
              </a:rPr>
              <a:t>Pike</a:t>
            </a:r>
            <a:r>
              <a:rPr sz="1112" b="1" i="1" spc="-51" dirty="0">
                <a:solidFill>
                  <a:srgbClr val="292829"/>
                </a:solidFill>
                <a:latin typeface="Cambria"/>
                <a:cs typeface="Cambria"/>
              </a:rPr>
              <a:t> </a:t>
            </a:r>
            <a:r>
              <a:rPr sz="1112" b="1" i="1" spc="-73" dirty="0">
                <a:solidFill>
                  <a:srgbClr val="292829"/>
                </a:solidFill>
                <a:latin typeface="Cambria"/>
                <a:cs typeface="Cambria"/>
              </a:rPr>
              <a:t>Research</a:t>
            </a:r>
            <a:endParaRPr sz="1112">
              <a:latin typeface="Cambria"/>
              <a:cs typeface="Cambria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4" name="object 24"/>
          <p:cNvSpPr txBox="1"/>
          <p:nvPr/>
        </p:nvSpPr>
        <p:spPr>
          <a:xfrm>
            <a:off x="5422489" y="3613194"/>
            <a:ext cx="1581669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Smartphones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5422490" y="3752200"/>
            <a:ext cx="2654710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Detect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iPhone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Android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devices and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general</a:t>
            </a:r>
            <a:endParaRPr sz="9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5422489" y="3869486"/>
            <a:ext cx="265405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26" dirty="0">
                <a:solidFill>
                  <a:srgbClr val="292829"/>
                </a:solidFill>
                <a:latin typeface="Arial"/>
                <a:cs typeface="Arial"/>
              </a:rPr>
              <a:t>any  </a:t>
            </a:r>
            <a:r>
              <a:rPr sz="900" spc="-17" dirty="0">
                <a:solidFill>
                  <a:srgbClr val="292829"/>
                </a:solidFill>
                <a:latin typeface="Arial"/>
                <a:cs typeface="Arial"/>
              </a:rPr>
              <a:t>device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which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works 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with 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Wifi 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or</a:t>
            </a:r>
            <a:r>
              <a:rPr sz="900" spc="11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Bluetooth</a:t>
            </a:r>
            <a:endParaRPr sz="9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422488" y="3986773"/>
            <a:ext cx="59066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interfaces.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422488" y="4229045"/>
            <a:ext cx="188356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Eletromagnetic </a:t>
            </a:r>
            <a:r>
              <a:rPr sz="1050" spc="43" dirty="0">
                <a:solidFill>
                  <a:srgbClr val="FFFFFF"/>
                </a:solidFill>
                <a:latin typeface="Tahoma"/>
                <a:cs typeface="Tahoma"/>
              </a:rPr>
              <a:t>Field</a:t>
            </a:r>
            <a:r>
              <a:rPr sz="1050" spc="-18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422489" y="4368052"/>
            <a:ext cx="2654054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Measurement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 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energy 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radiated  </a:t>
            </a:r>
            <a:r>
              <a:rPr sz="900" spc="-34" dirty="0">
                <a:solidFill>
                  <a:srgbClr val="292829"/>
                </a:solidFill>
                <a:latin typeface="Arial"/>
                <a:cs typeface="Arial"/>
              </a:rPr>
              <a:t>by    </a:t>
            </a:r>
            <a:r>
              <a:rPr sz="900" spc="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21" dirty="0">
                <a:solidFill>
                  <a:srgbClr val="292829"/>
                </a:solidFill>
                <a:latin typeface="Arial"/>
                <a:cs typeface="Arial"/>
              </a:rPr>
              <a:t>cell</a:t>
            </a:r>
            <a:endParaRPr sz="9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22489" y="4485338"/>
            <a:ext cx="161842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stations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and </a:t>
            </a:r>
            <a:r>
              <a:rPr sz="900" spc="-17" dirty="0">
                <a:solidFill>
                  <a:srgbClr val="292829"/>
                </a:solidFill>
                <a:latin typeface="Arial"/>
                <a:cs typeface="Arial"/>
              </a:rPr>
              <a:t>WiFi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routers.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562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1" y="0"/>
            <a:ext cx="96011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A5B3C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015332" y="1704292"/>
            <a:ext cx="351859" cy="10202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08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09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90955" y="152400"/>
            <a:ext cx="7037188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158391"/>
            <a:r>
              <a:rPr spc="-26" dirty="0">
                <a:solidFill>
                  <a:srgbClr val="FFFFFF"/>
                </a:solidFill>
              </a:rPr>
              <a:t>SMART</a:t>
            </a:r>
            <a:r>
              <a:rPr spc="-227" dirty="0">
                <a:solidFill>
                  <a:srgbClr val="FFFFFF"/>
                </a:solidFill>
              </a:rPr>
              <a:t> </a:t>
            </a:r>
            <a:r>
              <a:rPr spc="-86" dirty="0">
                <a:solidFill>
                  <a:srgbClr val="FFFFFF"/>
                </a:solidFill>
              </a:rPr>
              <a:t>CITIES</a:t>
            </a:r>
          </a:p>
        </p:txBody>
      </p:sp>
      <p:sp>
        <p:nvSpPr>
          <p:cNvPr id="6" name="object 6"/>
          <p:cNvSpPr/>
          <p:nvPr/>
        </p:nvSpPr>
        <p:spPr>
          <a:xfrm>
            <a:off x="0" y="5120911"/>
            <a:ext cx="2453785" cy="899196"/>
          </a:xfrm>
          <a:custGeom>
            <a:avLst/>
            <a:gdLst/>
            <a:ahLst/>
            <a:cxnLst/>
            <a:rect l="l" t="t" r="r" b="b"/>
            <a:pathLst>
              <a:path w="2869565" h="1051559">
                <a:moveTo>
                  <a:pt x="0" y="1051191"/>
                </a:moveTo>
                <a:lnTo>
                  <a:pt x="2869196" y="1051191"/>
                </a:lnTo>
                <a:lnTo>
                  <a:pt x="2869196" y="0"/>
                </a:lnTo>
                <a:lnTo>
                  <a:pt x="0" y="0"/>
                </a:lnTo>
                <a:lnTo>
                  <a:pt x="0" y="1051191"/>
                </a:lnTo>
                <a:close/>
              </a:path>
            </a:pathLst>
          </a:custGeom>
          <a:solidFill>
            <a:srgbClr val="E9EBE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7" name="object 7"/>
          <p:cNvSpPr txBox="1"/>
          <p:nvPr/>
        </p:nvSpPr>
        <p:spPr>
          <a:xfrm>
            <a:off x="412419" y="5259363"/>
            <a:ext cx="1868438" cy="5775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Smart </a:t>
            </a:r>
            <a:r>
              <a:rPr sz="1112" i="1" spc="-43" dirty="0">
                <a:solidFill>
                  <a:srgbClr val="292829"/>
                </a:solidFill>
                <a:latin typeface="Palatino Linotype"/>
                <a:cs typeface="Palatino Linotype"/>
              </a:rPr>
              <a:t>City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technology </a:t>
            </a:r>
            <a:r>
              <a:rPr sz="1112" i="1" spc="-34" dirty="0">
                <a:solidFill>
                  <a:srgbClr val="292829"/>
                </a:solidFill>
                <a:latin typeface="Palatino Linotype"/>
                <a:cs typeface="Palatino Linotype"/>
              </a:rPr>
              <a:t>investment  will </a:t>
            </a:r>
            <a:r>
              <a:rPr sz="1112" i="1" spc="-17" dirty="0">
                <a:solidFill>
                  <a:srgbClr val="292829"/>
                </a:solidFill>
                <a:latin typeface="Palatino Linotype"/>
                <a:cs typeface="Palatino Linotype"/>
              </a:rPr>
              <a:t>total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$108 </a:t>
            </a:r>
            <a:r>
              <a:rPr sz="1112" i="1" spc="-17" dirty="0">
                <a:solidFill>
                  <a:srgbClr val="292829"/>
                </a:solidFill>
                <a:latin typeface="Palatino Linotype"/>
                <a:cs typeface="Palatino Linotype"/>
              </a:rPr>
              <a:t>billion </a:t>
            </a:r>
            <a:r>
              <a:rPr sz="1112" i="1" spc="-30" dirty="0">
                <a:solidFill>
                  <a:srgbClr val="292829"/>
                </a:solidFill>
                <a:latin typeface="Palatino Linotype"/>
                <a:cs typeface="Palatino Linotype"/>
              </a:rPr>
              <a:t>by</a:t>
            </a:r>
            <a:r>
              <a:rPr sz="1112" i="1" spc="-77" dirty="0">
                <a:solidFill>
                  <a:srgbClr val="292829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292829"/>
                </a:solidFill>
                <a:latin typeface="Palatino Linotype"/>
                <a:cs typeface="Palatino Linotype"/>
              </a:rPr>
              <a:t>2020.</a:t>
            </a:r>
            <a:endParaRPr sz="1112">
              <a:latin typeface="Palatino Linotype"/>
              <a:cs typeface="Palatino Linotype"/>
            </a:endParaRPr>
          </a:p>
          <a:p>
            <a:pPr marL="10860">
              <a:spcBef>
                <a:spcPts val="483"/>
              </a:spcBef>
            </a:pPr>
            <a:r>
              <a:rPr sz="1112" b="1" i="1" spc="-43" dirty="0">
                <a:solidFill>
                  <a:srgbClr val="292829"/>
                </a:solidFill>
                <a:latin typeface="Cambria"/>
                <a:cs typeface="Cambria"/>
              </a:rPr>
              <a:t>Pike</a:t>
            </a:r>
            <a:r>
              <a:rPr sz="1112" b="1" i="1" spc="-51" dirty="0">
                <a:solidFill>
                  <a:srgbClr val="292829"/>
                </a:solidFill>
                <a:latin typeface="Cambria"/>
                <a:cs typeface="Cambria"/>
              </a:rPr>
              <a:t> </a:t>
            </a:r>
            <a:r>
              <a:rPr sz="1112" b="1" i="1" spc="-73" dirty="0">
                <a:solidFill>
                  <a:srgbClr val="292829"/>
                </a:solidFill>
                <a:latin typeface="Cambria"/>
                <a:cs typeface="Cambria"/>
              </a:rPr>
              <a:t>Research</a:t>
            </a:r>
            <a:endParaRPr sz="1112">
              <a:latin typeface="Cambria"/>
              <a:cs typeface="Cambr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9" name="object 9"/>
          <p:cNvSpPr txBox="1"/>
          <p:nvPr/>
        </p:nvSpPr>
        <p:spPr>
          <a:xfrm>
            <a:off x="5427105" y="1762533"/>
            <a:ext cx="1414757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3" dirty="0">
                <a:solidFill>
                  <a:srgbClr val="FFFFFF"/>
                </a:solidFill>
                <a:latin typeface="Tahoma"/>
                <a:cs typeface="Tahoma"/>
              </a:rPr>
              <a:t>Waste</a:t>
            </a:r>
            <a:r>
              <a:rPr sz="1050" spc="-8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7104" y="1901539"/>
            <a:ext cx="280180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Detection   of 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rubbish 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levels 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containers</a:t>
            </a:r>
            <a:r>
              <a:rPr sz="900" spc="12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7104" y="2018825"/>
            <a:ext cx="204869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optimize the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trash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collection</a:t>
            </a:r>
            <a:r>
              <a:rPr sz="900" spc="-9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routes.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7105" y="2378200"/>
            <a:ext cx="92769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Roads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7104" y="2517206"/>
            <a:ext cx="280180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Intelligent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Highways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with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warning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messages </a:t>
            </a:r>
            <a:r>
              <a:rPr sz="900" spc="5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7104" y="2634492"/>
            <a:ext cx="280249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diversions  according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to 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climate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conditions</a:t>
            </a:r>
            <a:r>
              <a:rPr sz="900" spc="18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7103" y="2751779"/>
            <a:ext cx="272697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unexpected events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like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accidents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or traffic</a:t>
            </a:r>
            <a:r>
              <a:rPr sz="9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jams.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0601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32F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609600" y="4038600"/>
            <a:ext cx="8001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تا به امروز تلویزیون‌ها، خودروها، خانه‌ها، تجهیزات مختلف و اشیای بسیاری را داریم که به </a:t>
            </a:r>
            <a:r>
              <a:rPr lang="fa-IR" sz="3600" spc="300" dirty="0" smtClean="0">
                <a:solidFill>
                  <a:srgbClr val="AFB42B"/>
                </a:solidFill>
                <a:cs typeface="B Yekan" pitchFamily="2" charset="-78"/>
              </a:rPr>
              <a:t>ایــنــتــرنــت</a:t>
            </a:r>
            <a:r>
              <a:rPr lang="fa-IR" sz="3600" dirty="0" smtClean="0">
                <a:solidFill>
                  <a:srgbClr val="AFB42B"/>
                </a:solidFill>
                <a:cs typeface="B Yekan" pitchFamily="2" charset="-78"/>
              </a:rPr>
              <a:t> </a:t>
            </a:r>
            <a:r>
              <a:rPr lang="fa-IR" sz="3600" spc="300" dirty="0" smtClean="0">
                <a:solidFill>
                  <a:srgbClr val="AFB42B"/>
                </a:solidFill>
                <a:cs typeface="B Yekan" pitchFamily="2" charset="-78"/>
              </a:rPr>
              <a:t>متـــصـــل</a:t>
            </a:r>
            <a:r>
              <a:rPr lang="fa-IR" sz="3600" dirty="0" smtClean="0">
                <a:solidFill>
                  <a:srgbClr val="AFB42B"/>
                </a:solidFill>
                <a:cs typeface="B Yekan" pitchFamily="2" charset="-78"/>
              </a:rPr>
              <a:t> </a:t>
            </a:r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شده‌اند.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5249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7DAD5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40012" y="228600"/>
            <a:ext cx="703718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143002"/>
            <a:r>
              <a:rPr sz="3600" spc="-26" dirty="0">
                <a:solidFill>
                  <a:srgbClr val="FFFFFF"/>
                </a:solidFill>
              </a:rPr>
              <a:t>SMART</a:t>
            </a:r>
            <a:r>
              <a:rPr sz="3600" spc="-248" dirty="0">
                <a:solidFill>
                  <a:srgbClr val="FFFFFF"/>
                </a:solidFill>
              </a:rPr>
              <a:t> </a:t>
            </a:r>
            <a:r>
              <a:rPr sz="3600" spc="-43" dirty="0">
                <a:solidFill>
                  <a:srgbClr val="FFFFFF"/>
                </a:solidFill>
              </a:rPr>
              <a:t>ENVIRONMENT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15332" y="1702760"/>
            <a:ext cx="351859" cy="2896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10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12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13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14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90" y="1759655"/>
            <a:ext cx="1185353" cy="144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41" spc="38" dirty="0">
                <a:solidFill>
                  <a:srgbClr val="FFFFFF"/>
                </a:solidFill>
                <a:latin typeface="Tahoma"/>
                <a:cs typeface="Tahoma"/>
              </a:rPr>
              <a:t>Forest </a:t>
            </a:r>
            <a:r>
              <a:rPr sz="941" spc="47" dirty="0">
                <a:solidFill>
                  <a:srgbClr val="FFFFFF"/>
                </a:solidFill>
                <a:latin typeface="Tahoma"/>
                <a:cs typeface="Tahoma"/>
              </a:rPr>
              <a:t>Fire</a:t>
            </a:r>
            <a:r>
              <a:rPr sz="941" spc="-19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41" spc="17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941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90" y="1898661"/>
            <a:ext cx="2196406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combustion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gases  and </a:t>
            </a:r>
            <a:r>
              <a:rPr sz="770" spc="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preemptive</a:t>
            </a:r>
            <a:endParaRPr sz="77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90" y="2015948"/>
            <a:ext cx="1593684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fire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conditions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770" spc="-4" dirty="0">
                <a:solidFill>
                  <a:srgbClr val="292829"/>
                </a:solidFill>
                <a:latin typeface="Arial"/>
                <a:cs typeface="Arial"/>
              </a:rPr>
              <a:t>define </a:t>
            </a:r>
            <a:r>
              <a:rPr sz="770" spc="21" dirty="0">
                <a:solidFill>
                  <a:srgbClr val="292829"/>
                </a:solidFill>
                <a:latin typeface="Arial"/>
                <a:cs typeface="Arial"/>
              </a:rPr>
              <a:t>alert</a:t>
            </a:r>
            <a:r>
              <a:rPr sz="770" spc="-8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zones.</a:t>
            </a:r>
            <a:endParaRPr sz="77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90" y="2373823"/>
            <a:ext cx="710778" cy="144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41" spc="47" dirty="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sz="941" spc="-12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41" spc="38" dirty="0">
                <a:solidFill>
                  <a:srgbClr val="FFFFFF"/>
                </a:solidFill>
                <a:latin typeface="Tahoma"/>
                <a:cs typeface="Tahoma"/>
              </a:rPr>
              <a:t>Pollution</a:t>
            </a:r>
            <a:endParaRPr sz="941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90" y="2512829"/>
            <a:ext cx="2196406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Control 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770" spc="-56" dirty="0">
                <a:solidFill>
                  <a:srgbClr val="292829"/>
                </a:solidFill>
                <a:latin typeface="Arial"/>
                <a:cs typeface="Arial"/>
              </a:rPr>
              <a:t>CO</a:t>
            </a:r>
            <a:r>
              <a:rPr sz="641" spc="-83" baseline="-33333" dirty="0">
                <a:solidFill>
                  <a:srgbClr val="292829"/>
                </a:solidFill>
                <a:latin typeface="Arial"/>
                <a:cs typeface="Arial"/>
              </a:rPr>
              <a:t>2     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emissions 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factories,</a:t>
            </a:r>
            <a:r>
              <a:rPr sz="770" spc="-8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13" dirty="0">
                <a:solidFill>
                  <a:srgbClr val="292829"/>
                </a:solidFill>
                <a:latin typeface="Arial"/>
                <a:cs typeface="Arial"/>
              </a:rPr>
              <a:t>pollution</a:t>
            </a:r>
            <a:endParaRPr sz="77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501" y="2630116"/>
            <a:ext cx="219586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emitted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-34" dirty="0">
                <a:solidFill>
                  <a:srgbClr val="292829"/>
                </a:solidFill>
                <a:latin typeface="Arial"/>
                <a:cs typeface="Arial"/>
              </a:rPr>
              <a:t>by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cars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toxic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gases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generated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r>
              <a:rPr sz="77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13" dirty="0">
                <a:solidFill>
                  <a:srgbClr val="292829"/>
                </a:solidFill>
                <a:latin typeface="Arial"/>
                <a:cs typeface="Arial"/>
              </a:rPr>
              <a:t>farms.</a:t>
            </a:r>
            <a:endParaRPr sz="77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9" y="2989653"/>
            <a:ext cx="1269517" cy="144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41" spc="13" dirty="0">
                <a:solidFill>
                  <a:srgbClr val="FFFFFF"/>
                </a:solidFill>
                <a:latin typeface="Tahoma"/>
                <a:cs typeface="Tahoma"/>
              </a:rPr>
              <a:t>Snow </a:t>
            </a:r>
            <a:r>
              <a:rPr sz="941" spc="34" dirty="0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r>
              <a:rPr sz="941" spc="-1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41" spc="26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endParaRPr sz="941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89" y="3128659"/>
            <a:ext cx="219586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-21" dirty="0">
                <a:solidFill>
                  <a:srgbClr val="292829"/>
                </a:solidFill>
                <a:latin typeface="Arial"/>
                <a:cs typeface="Arial"/>
              </a:rPr>
              <a:t>Snow 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level 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measurement  to 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know 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in  </a:t>
            </a:r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real</a:t>
            </a:r>
            <a:r>
              <a:rPr sz="77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time</a:t>
            </a:r>
            <a:endParaRPr sz="77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9" y="3245946"/>
            <a:ext cx="219586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the quality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770" spc="13" dirty="0">
                <a:solidFill>
                  <a:srgbClr val="292829"/>
                </a:solidFill>
                <a:latin typeface="Arial"/>
                <a:cs typeface="Arial"/>
              </a:rPr>
              <a:t>ski </a:t>
            </a:r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tracks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allow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security </a:t>
            </a:r>
            <a:r>
              <a:rPr sz="770" spc="192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corps</a:t>
            </a:r>
            <a:endParaRPr sz="77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90" y="3363232"/>
            <a:ext cx="979016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-9" dirty="0">
                <a:solidFill>
                  <a:srgbClr val="292829"/>
                </a:solidFill>
                <a:latin typeface="Arial"/>
                <a:cs typeface="Arial"/>
              </a:rPr>
              <a:t>avalanche</a:t>
            </a:r>
            <a:r>
              <a:rPr sz="770" spc="-7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prevention.</a:t>
            </a:r>
            <a:endParaRPr sz="77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89" y="3603974"/>
            <a:ext cx="2142650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941" spc="26" dirty="0">
                <a:solidFill>
                  <a:srgbClr val="FFFFFF"/>
                </a:solidFill>
                <a:latin typeface="Tahoma"/>
                <a:cs typeface="Tahoma"/>
              </a:rPr>
              <a:t>Earthquake </a:t>
            </a:r>
            <a:r>
              <a:rPr sz="941" spc="38" dirty="0">
                <a:solidFill>
                  <a:srgbClr val="FFFFFF"/>
                </a:solidFill>
                <a:latin typeface="Tahoma"/>
                <a:cs typeface="Tahoma"/>
              </a:rPr>
              <a:t>Early</a:t>
            </a:r>
            <a:r>
              <a:rPr sz="941" spc="-171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41" spc="17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941">
              <a:latin typeface="Tahoma"/>
              <a:cs typeface="Tahoma"/>
            </a:endParaRPr>
          </a:p>
          <a:p>
            <a:pPr marL="10860">
              <a:lnSpc>
                <a:spcPts val="906"/>
              </a:lnSpc>
            </a:pP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Distributed </a:t>
            </a:r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specific </a:t>
            </a:r>
            <a:r>
              <a:rPr sz="770" spc="-4" dirty="0">
                <a:solidFill>
                  <a:srgbClr val="292829"/>
                </a:solidFill>
                <a:latin typeface="Arial"/>
                <a:cs typeface="Arial"/>
              </a:rPr>
              <a:t>places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</a:t>
            </a:r>
            <a:r>
              <a:rPr sz="770" spc="-2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17" dirty="0">
                <a:solidFill>
                  <a:srgbClr val="292829"/>
                </a:solidFill>
                <a:latin typeface="Arial"/>
                <a:cs typeface="Arial"/>
              </a:rPr>
              <a:t>tremors.</a:t>
            </a:r>
            <a:endParaRPr sz="77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0" y="5120900"/>
            <a:ext cx="2453785" cy="1000736"/>
          </a:xfrm>
          <a:custGeom>
            <a:avLst/>
            <a:gdLst/>
            <a:ahLst/>
            <a:cxnLst/>
            <a:rect l="l" t="t" r="r" b="b"/>
            <a:pathLst>
              <a:path w="2869565" h="1170304">
                <a:moveTo>
                  <a:pt x="0" y="1170000"/>
                </a:moveTo>
                <a:lnTo>
                  <a:pt x="2869196" y="1170000"/>
                </a:lnTo>
                <a:lnTo>
                  <a:pt x="2869196" y="0"/>
                </a:lnTo>
                <a:lnTo>
                  <a:pt x="0" y="0"/>
                </a:lnTo>
                <a:lnTo>
                  <a:pt x="0" y="1170000"/>
                </a:lnTo>
                <a:close/>
              </a:path>
            </a:pathLst>
          </a:custGeom>
          <a:solidFill>
            <a:srgbClr val="E1E8D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8" name="object 18"/>
          <p:cNvSpPr txBox="1"/>
          <p:nvPr/>
        </p:nvSpPr>
        <p:spPr>
          <a:xfrm>
            <a:off x="76200" y="5181600"/>
            <a:ext cx="2312147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400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More </a:t>
            </a:r>
            <a:r>
              <a:rPr sz="1400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than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100,000 </a:t>
            </a:r>
            <a:r>
              <a:rPr sz="1400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wildfires  </a:t>
            </a:r>
            <a:r>
              <a:rPr sz="1400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clear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4 </a:t>
            </a:r>
            <a:r>
              <a:rPr sz="1400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million </a:t>
            </a:r>
            <a:r>
              <a:rPr sz="1400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5 </a:t>
            </a:r>
            <a:r>
              <a:rPr sz="1400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million acres  </a:t>
            </a:r>
            <a:r>
              <a:rPr sz="1400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(1.6 </a:t>
            </a:r>
            <a:r>
              <a:rPr sz="1400" i="1" dirty="0">
                <a:solidFill>
                  <a:srgbClr val="4D4D4F"/>
                </a:solidFill>
                <a:latin typeface="Palatino Linotype"/>
                <a:cs typeface="Palatino Linotype"/>
              </a:rPr>
              <a:t>-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2 </a:t>
            </a:r>
            <a:r>
              <a:rPr sz="1400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million </a:t>
            </a:r>
            <a:r>
              <a:rPr sz="1400" i="1" spc="17" dirty="0">
                <a:solidFill>
                  <a:srgbClr val="4D4D4F"/>
                </a:solidFill>
                <a:latin typeface="Palatino Linotype"/>
                <a:cs typeface="Palatino Linotype"/>
              </a:rPr>
              <a:t>ha) </a:t>
            </a:r>
            <a:r>
              <a:rPr sz="1400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400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land </a:t>
            </a:r>
            <a:r>
              <a:rPr sz="1400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only 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in </a:t>
            </a:r>
            <a:r>
              <a:rPr sz="1400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</a:t>
            </a:r>
            <a:r>
              <a:rPr sz="1400" i="1" spc="-81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400" i="1" spc="-68" dirty="0">
                <a:solidFill>
                  <a:srgbClr val="4D4D4F"/>
                </a:solidFill>
                <a:latin typeface="Palatino Linotype"/>
                <a:cs typeface="Palatino Linotype"/>
              </a:rPr>
              <a:t>USA.</a:t>
            </a:r>
            <a:endParaRPr sz="1400" dirty="0">
              <a:latin typeface="Palatino Linotype"/>
              <a:cs typeface="Palatino Linotype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 txBox="1"/>
          <p:nvPr/>
        </p:nvSpPr>
        <p:spPr>
          <a:xfrm>
            <a:off x="5422489" y="4218284"/>
            <a:ext cx="2007988" cy="1447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41" spc="34" dirty="0">
                <a:solidFill>
                  <a:srgbClr val="FFFFFF"/>
                </a:solidFill>
                <a:latin typeface="Tahoma"/>
                <a:cs typeface="Tahoma"/>
              </a:rPr>
              <a:t>Landslide </a:t>
            </a:r>
            <a:r>
              <a:rPr sz="941" spc="9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941" spc="21" dirty="0">
                <a:solidFill>
                  <a:srgbClr val="FFFFFF"/>
                </a:solidFill>
                <a:latin typeface="Tahoma"/>
                <a:cs typeface="Tahoma"/>
              </a:rPr>
              <a:t>Avalanche</a:t>
            </a:r>
            <a:r>
              <a:rPr sz="941" spc="-21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941" spc="26" dirty="0">
                <a:solidFill>
                  <a:srgbClr val="FFFFFF"/>
                </a:solidFill>
                <a:latin typeface="Tahoma"/>
                <a:cs typeface="Tahoma"/>
              </a:rPr>
              <a:t>Prevention</a:t>
            </a:r>
            <a:endParaRPr sz="941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22489" y="4357290"/>
            <a:ext cx="219586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770" spc="13" dirty="0">
                <a:solidFill>
                  <a:srgbClr val="292829"/>
                </a:solidFill>
                <a:latin typeface="Arial"/>
                <a:cs typeface="Arial"/>
              </a:rPr>
              <a:t>soil moisture,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vibrations </a:t>
            </a:r>
            <a:r>
              <a:rPr sz="77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770" spc="15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13" dirty="0">
                <a:solidFill>
                  <a:srgbClr val="292829"/>
                </a:solidFill>
                <a:latin typeface="Arial"/>
                <a:cs typeface="Arial"/>
              </a:rPr>
              <a:t>earth</a:t>
            </a:r>
            <a:endParaRPr sz="77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22489" y="4474576"/>
            <a:ext cx="219586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spc="-4" dirty="0">
                <a:solidFill>
                  <a:srgbClr val="292829"/>
                </a:solidFill>
                <a:latin typeface="Arial"/>
                <a:cs typeface="Arial"/>
              </a:rPr>
              <a:t>density  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to 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detect  </a:t>
            </a:r>
            <a:r>
              <a:rPr sz="770" spc="-4" dirty="0">
                <a:solidFill>
                  <a:srgbClr val="292829"/>
                </a:solidFill>
                <a:latin typeface="Arial"/>
                <a:cs typeface="Arial"/>
              </a:rPr>
              <a:t>dangerous   </a:t>
            </a:r>
            <a:r>
              <a:rPr sz="770" spc="9" dirty="0">
                <a:solidFill>
                  <a:srgbClr val="292829"/>
                </a:solidFill>
                <a:latin typeface="Arial"/>
                <a:cs typeface="Arial"/>
              </a:rPr>
              <a:t>patterns  in </a:t>
            </a:r>
            <a:r>
              <a:rPr sz="770" spc="17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770" spc="4" dirty="0">
                <a:solidFill>
                  <a:srgbClr val="292829"/>
                </a:solidFill>
                <a:latin typeface="Arial"/>
                <a:cs typeface="Arial"/>
              </a:rPr>
              <a:t>land</a:t>
            </a:r>
            <a:endParaRPr sz="770">
              <a:latin typeface="Arial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5422490" y="4591862"/>
            <a:ext cx="499553" cy="11849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770" dirty="0">
                <a:solidFill>
                  <a:srgbClr val="292829"/>
                </a:solidFill>
                <a:latin typeface="Arial"/>
                <a:cs typeface="Arial"/>
              </a:rPr>
              <a:t>conditions.</a:t>
            </a:r>
            <a:endParaRPr sz="77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7167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-152400"/>
            <a:ext cx="9296400" cy="70093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00A6E2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90955" y="169783"/>
            <a:ext cx="7037188" cy="135421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069341"/>
            <a:r>
              <a:rPr spc="-26" dirty="0">
                <a:solidFill>
                  <a:srgbClr val="FFFFFF"/>
                </a:solidFill>
              </a:rPr>
              <a:t>SMART</a:t>
            </a:r>
            <a:r>
              <a:rPr spc="-252" dirty="0">
                <a:solidFill>
                  <a:srgbClr val="FFFFFF"/>
                </a:solidFill>
              </a:rPr>
              <a:t> </a:t>
            </a:r>
            <a:r>
              <a:rPr spc="-56" dirty="0">
                <a:solidFill>
                  <a:srgbClr val="FFFFFF"/>
                </a:solidFill>
              </a:rPr>
              <a:t>WATER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5015332" y="1702760"/>
            <a:ext cx="351859" cy="3522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15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16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17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18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19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20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1762717"/>
            <a:ext cx="2257054" cy="2436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018"/>
              </a:lnSpc>
            </a:pPr>
            <a:r>
              <a:rPr sz="1000" spc="26" dirty="0" smtClean="0">
                <a:solidFill>
                  <a:srgbClr val="FFFFFF"/>
                </a:solidFill>
                <a:latin typeface="Tahoma"/>
                <a:cs typeface="Tahoma"/>
              </a:rPr>
              <a:t>Po</a:t>
            </a:r>
            <a:r>
              <a:rPr lang="en-US" sz="1000" spc="26" dirty="0" smtClean="0">
                <a:solidFill>
                  <a:srgbClr val="FFFFFF"/>
                </a:solidFill>
                <a:latin typeface="Tahoma"/>
                <a:cs typeface="Tahoma"/>
              </a:rPr>
              <a:t>r</a:t>
            </a:r>
            <a:r>
              <a:rPr sz="1000" spc="26" dirty="0" smtClean="0">
                <a:solidFill>
                  <a:srgbClr val="FFFFFF"/>
                </a:solidFill>
                <a:latin typeface="Tahoma"/>
                <a:cs typeface="Tahoma"/>
              </a:rPr>
              <a:t>table </a:t>
            </a:r>
            <a:r>
              <a:rPr sz="1000" spc="17" dirty="0">
                <a:solidFill>
                  <a:srgbClr val="FFFFFF"/>
                </a:solidFill>
                <a:latin typeface="Tahoma"/>
                <a:cs typeface="Tahoma"/>
              </a:rPr>
              <a:t>water</a:t>
            </a:r>
            <a:r>
              <a:rPr sz="1000" spc="-1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00" spc="26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endParaRPr sz="1000" dirty="0">
              <a:latin typeface="Tahoma"/>
              <a:cs typeface="Tahoma"/>
            </a:endParaRPr>
          </a:p>
          <a:p>
            <a:pPr marL="10860">
              <a:lnSpc>
                <a:spcPts val="915"/>
              </a:lnSpc>
            </a:pP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 quality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tap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water in</a:t>
            </a:r>
            <a:r>
              <a:rPr sz="9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cities.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8" y="4205458"/>
            <a:ext cx="1146027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Water</a:t>
            </a:r>
            <a:r>
              <a:rPr sz="1050" spc="-9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Leakages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4344464"/>
            <a:ext cx="277516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Detection  of 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liquid 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presence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outside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tanks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9" y="4461750"/>
            <a:ext cx="180138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pressure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variations along</a:t>
            </a:r>
            <a:r>
              <a:rPr sz="9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pipes.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4821288"/>
            <a:ext cx="89623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River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Floods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4960294"/>
            <a:ext cx="277585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water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level  variations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 </a:t>
            </a:r>
            <a:r>
              <a:rPr sz="900" spc="17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rivers,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90" y="5077580"/>
            <a:ext cx="120024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dams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9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reservoirs.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5120900"/>
            <a:ext cx="2453785" cy="818833"/>
          </a:xfrm>
          <a:custGeom>
            <a:avLst/>
            <a:gdLst/>
            <a:ahLst/>
            <a:cxnLst/>
            <a:rect l="l" t="t" r="r" b="b"/>
            <a:pathLst>
              <a:path w="2869565" h="957579">
                <a:moveTo>
                  <a:pt x="0" y="957592"/>
                </a:moveTo>
                <a:lnTo>
                  <a:pt x="2869196" y="957592"/>
                </a:lnTo>
                <a:lnTo>
                  <a:pt x="2869196" y="0"/>
                </a:lnTo>
                <a:lnTo>
                  <a:pt x="0" y="0"/>
                </a:lnTo>
                <a:lnTo>
                  <a:pt x="0" y="957592"/>
                </a:lnTo>
                <a:close/>
              </a:path>
            </a:pathLst>
          </a:custGeom>
          <a:solidFill>
            <a:srgbClr val="D0E7F7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4" name="object 14"/>
          <p:cNvSpPr txBox="1"/>
          <p:nvPr/>
        </p:nvSpPr>
        <p:spPr>
          <a:xfrm>
            <a:off x="76200" y="5221069"/>
            <a:ext cx="2377585" cy="64633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400" i="1" spc="-38" dirty="0">
                <a:solidFill>
                  <a:srgbClr val="4D4D4F"/>
                </a:solidFill>
                <a:latin typeface="Palatino Linotype"/>
                <a:cs typeface="Palatino Linotype"/>
              </a:rPr>
              <a:t>Today, </a:t>
            </a:r>
            <a:r>
              <a:rPr sz="1400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400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worldwide water 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consumption </a:t>
            </a:r>
            <a:r>
              <a:rPr sz="1400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is </a:t>
            </a:r>
            <a:r>
              <a:rPr sz="1400" i="1" spc="-60" dirty="0">
                <a:solidFill>
                  <a:srgbClr val="4D4D4F"/>
                </a:solidFill>
                <a:latin typeface="Palatino Linotype"/>
                <a:cs typeface="Palatino Linotype"/>
              </a:rPr>
              <a:t>300% </a:t>
            </a:r>
            <a:r>
              <a:rPr sz="1400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compared  to</a:t>
            </a:r>
            <a:r>
              <a:rPr sz="1400" i="1" spc="-9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400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1950.</a:t>
            </a:r>
            <a:endParaRPr sz="1400" dirty="0">
              <a:latin typeface="Palatino Linotype"/>
              <a:cs typeface="Palatino Linotype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 txBox="1"/>
          <p:nvPr/>
        </p:nvSpPr>
        <p:spPr>
          <a:xfrm>
            <a:off x="5425921" y="2371282"/>
            <a:ext cx="275046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Chemical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leakage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r>
              <a:rPr sz="1050" spc="-5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43" dirty="0">
                <a:solidFill>
                  <a:srgbClr val="FFFFFF"/>
                </a:solidFill>
                <a:latin typeface="Tahoma"/>
                <a:cs typeface="Tahoma"/>
              </a:rPr>
              <a:t>rivers</a:t>
            </a:r>
            <a:endParaRPr sz="1050">
              <a:latin typeface="Tahoma"/>
              <a:cs typeface="Tahoma"/>
            </a:endParaRPr>
          </a:p>
          <a:p>
            <a:pPr marL="10860">
              <a:lnSpc>
                <a:spcPts val="906"/>
              </a:lnSpc>
            </a:pP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Detect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leakages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wastes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factories in</a:t>
            </a:r>
            <a:r>
              <a:rPr sz="900" spc="-3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rivers.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5921" y="2987111"/>
            <a:ext cx="2686644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Swimming </a:t>
            </a:r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pool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remote</a:t>
            </a:r>
            <a:r>
              <a:rPr sz="1050" spc="-20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measurement</a:t>
            </a:r>
            <a:endParaRPr sz="1050">
              <a:latin typeface="Tahoma"/>
              <a:cs typeface="Tahoma"/>
            </a:endParaRPr>
          </a:p>
          <a:p>
            <a:pPr marL="10860">
              <a:lnSpc>
                <a:spcPts val="906"/>
              </a:lnSpc>
            </a:pP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Control remotely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swimming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pool</a:t>
            </a:r>
            <a:r>
              <a:rPr sz="9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conditions.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19404" y="3594471"/>
            <a:ext cx="2733995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Pollution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in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13" dirty="0">
                <a:solidFill>
                  <a:srgbClr val="FFFFFF"/>
                </a:solidFill>
                <a:latin typeface="Tahoma"/>
                <a:cs typeface="Tahoma"/>
              </a:rPr>
              <a:t>the</a:t>
            </a:r>
            <a:r>
              <a:rPr sz="1050" spc="-6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sea</a:t>
            </a:r>
            <a:endParaRPr sz="1050">
              <a:latin typeface="Tahoma"/>
              <a:cs typeface="Tahoma"/>
            </a:endParaRPr>
          </a:p>
          <a:p>
            <a:pPr marL="10860">
              <a:lnSpc>
                <a:spcPts val="906"/>
              </a:lnSpc>
            </a:pP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realtime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leakages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wastes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r>
              <a:rPr sz="9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sea.</a:t>
            </a:r>
            <a:endParaRPr sz="90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1176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-228600" y="0"/>
            <a:ext cx="93726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B2AE85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88" y="1759655"/>
            <a:ext cx="773893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Smart</a:t>
            </a:r>
            <a:r>
              <a:rPr sz="105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Grid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90" y="1898661"/>
            <a:ext cx="273158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Energy</a:t>
            </a:r>
            <a:r>
              <a:rPr sz="900" spc="-9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consumption</a:t>
            </a:r>
            <a:r>
              <a:rPr sz="900" spc="-9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monitoring</a:t>
            </a:r>
            <a:r>
              <a:rPr sz="900" spc="-10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900" spc="-9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management.</a:t>
            </a:r>
            <a:endParaRPr sz="9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2373823"/>
            <a:ext cx="767140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3" dirty="0">
                <a:solidFill>
                  <a:srgbClr val="FFFFFF"/>
                </a:solidFill>
                <a:latin typeface="Tahoma"/>
                <a:cs typeface="Tahoma"/>
              </a:rPr>
              <a:t>Tank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4" dirty="0">
                <a:solidFill>
                  <a:srgbClr val="FFFFFF"/>
                </a:solidFill>
                <a:latin typeface="Tahoma"/>
                <a:cs typeface="Tahoma"/>
              </a:rPr>
              <a:t>Level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9" y="2512829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water,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oil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gas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levels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900" spc="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storage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2630116"/>
            <a:ext cx="1067649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tanks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900" spc="-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cisterns.</a:t>
            </a:r>
            <a:endParaRPr sz="9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90" y="2989653"/>
            <a:ext cx="175780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Photovoltaic</a:t>
            </a:r>
            <a:r>
              <a:rPr sz="1050" spc="-8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Installations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3128659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optimization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performance</a:t>
            </a:r>
            <a:r>
              <a:rPr sz="900" spc="209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3245946"/>
            <a:ext cx="111221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solar 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energy</a:t>
            </a:r>
            <a:r>
              <a:rPr sz="900" spc="-7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plants.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90" y="3603974"/>
            <a:ext cx="805632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Water</a:t>
            </a:r>
            <a:r>
              <a:rPr sz="105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Flow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742980"/>
            <a:ext cx="273158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Measurement  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water    pressure    in </a:t>
            </a:r>
            <a:r>
              <a:rPr sz="900" spc="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water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9" y="3860266"/>
            <a:ext cx="1324938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transportation</a:t>
            </a:r>
            <a:r>
              <a:rPr sz="900" spc="-7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systems.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4216785"/>
            <a:ext cx="1585603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43" dirty="0">
                <a:solidFill>
                  <a:srgbClr val="FFFFFF"/>
                </a:solidFill>
                <a:latin typeface="Tahoma"/>
                <a:cs typeface="Tahoma"/>
              </a:rPr>
              <a:t>Silos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Stock</a:t>
            </a:r>
            <a:r>
              <a:rPr sz="1050" spc="-1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30" dirty="0">
                <a:solidFill>
                  <a:srgbClr val="FFFFFF"/>
                </a:solidFill>
                <a:latin typeface="Tahoma"/>
                <a:cs typeface="Tahoma"/>
              </a:rPr>
              <a:t>Calculation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89" y="4355791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Measurement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emptiness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level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weight   </a:t>
            </a:r>
            <a:r>
              <a:rPr sz="900" spc="11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</a:t>
            </a:r>
            <a:endParaRPr sz="9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8" y="4473077"/>
            <a:ext cx="592913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r>
              <a:rPr sz="9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goods.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390955" y="216694"/>
            <a:ext cx="7037188" cy="123110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660470"/>
            <a:r>
              <a:rPr sz="4000" spc="-26" dirty="0">
                <a:solidFill>
                  <a:srgbClr val="FFFFFF"/>
                </a:solidFill>
              </a:rPr>
              <a:t>SMART</a:t>
            </a:r>
            <a:r>
              <a:rPr sz="4000" spc="-235" dirty="0">
                <a:solidFill>
                  <a:srgbClr val="FFFFFF"/>
                </a:solidFill>
              </a:rPr>
              <a:t> </a:t>
            </a:r>
            <a:r>
              <a:rPr sz="4000" spc="-43" dirty="0">
                <a:solidFill>
                  <a:srgbClr val="FFFFFF"/>
                </a:solidFill>
              </a:rPr>
              <a:t>METERING</a:t>
            </a:r>
          </a:p>
        </p:txBody>
      </p:sp>
      <p:sp>
        <p:nvSpPr>
          <p:cNvPr id="19" name="object 19"/>
          <p:cNvSpPr txBox="1"/>
          <p:nvPr/>
        </p:nvSpPr>
        <p:spPr>
          <a:xfrm>
            <a:off x="5015332" y="1702760"/>
            <a:ext cx="351859" cy="2896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22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23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24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25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5120900"/>
            <a:ext cx="2453785" cy="1000736"/>
          </a:xfrm>
          <a:custGeom>
            <a:avLst/>
            <a:gdLst/>
            <a:ahLst/>
            <a:cxnLst/>
            <a:rect l="l" t="t" r="r" b="b"/>
            <a:pathLst>
              <a:path w="2869565" h="1170304">
                <a:moveTo>
                  <a:pt x="0" y="1170000"/>
                </a:moveTo>
                <a:lnTo>
                  <a:pt x="2869196" y="1170000"/>
                </a:lnTo>
                <a:lnTo>
                  <a:pt x="2869196" y="0"/>
                </a:lnTo>
                <a:lnTo>
                  <a:pt x="0" y="0"/>
                </a:lnTo>
                <a:lnTo>
                  <a:pt x="0" y="1170000"/>
                </a:lnTo>
                <a:close/>
              </a:path>
            </a:pathLst>
          </a:custGeom>
          <a:solidFill>
            <a:srgbClr val="E9E7D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1" name="object 21"/>
          <p:cNvSpPr txBox="1"/>
          <p:nvPr/>
        </p:nvSpPr>
        <p:spPr>
          <a:xfrm>
            <a:off x="412419" y="5259363"/>
            <a:ext cx="1794591" cy="684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European </a:t>
            </a:r>
            <a:r>
              <a:rPr sz="1112" i="1" spc="-43" dirty="0">
                <a:solidFill>
                  <a:srgbClr val="4D4D4F"/>
                </a:solidFill>
                <a:latin typeface="Palatino Linotype"/>
                <a:cs typeface="Palatino Linotype"/>
              </a:rPr>
              <a:t>Union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mandates that  </a:t>
            </a:r>
            <a:r>
              <a:rPr sz="1112" i="1" spc="-60" dirty="0">
                <a:solidFill>
                  <a:srgbClr val="4D4D4F"/>
                </a:solidFill>
                <a:latin typeface="Palatino Linotype"/>
                <a:cs typeface="Palatino Linotype"/>
              </a:rPr>
              <a:t>100% </a:t>
            </a:r>
            <a:r>
              <a:rPr sz="1112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European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households 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have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smart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metering</a:t>
            </a:r>
            <a:r>
              <a:rPr sz="1112" i="1" spc="-90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capabilities 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by</a:t>
            </a:r>
            <a:r>
              <a:rPr sz="1112" i="1" spc="-9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2022.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389478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4487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B4B1B3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89" y="1759655"/>
            <a:ext cx="1882993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43" dirty="0">
                <a:solidFill>
                  <a:srgbClr val="FFFFFF"/>
                </a:solidFill>
                <a:latin typeface="Tahoma"/>
                <a:cs typeface="Tahoma"/>
              </a:rPr>
              <a:t>Perimeter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Access</a:t>
            </a:r>
            <a:r>
              <a:rPr sz="1100" spc="-19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88" y="1898661"/>
            <a:ext cx="28833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Access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restricted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areas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spc="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detection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2015948"/>
            <a:ext cx="2005627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people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non-authorized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areas.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90" y="2373823"/>
            <a:ext cx="1189972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Liquid</a:t>
            </a:r>
            <a:r>
              <a:rPr sz="1100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8" dirty="0">
                <a:solidFill>
                  <a:srgbClr val="FFFFFF"/>
                </a:solidFill>
                <a:latin typeface="Tahoma"/>
                <a:cs typeface="Tahoma"/>
              </a:rPr>
              <a:t>Presence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90" y="2512829"/>
            <a:ext cx="288402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Liquid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detection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data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centers,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warehouses</a:t>
            </a:r>
            <a:r>
              <a:rPr sz="1000" spc="162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8" y="2630116"/>
            <a:ext cx="28833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sensitive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building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grounds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prevent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break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downs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90" y="2747402"/>
            <a:ext cx="85914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1000" spc="-7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corrosion.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2989653"/>
            <a:ext cx="121706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17" dirty="0">
                <a:solidFill>
                  <a:srgbClr val="FFFFFF"/>
                </a:solidFill>
                <a:latin typeface="Tahoma"/>
                <a:cs typeface="Tahoma"/>
              </a:rPr>
              <a:t>Radiation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8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8" y="3128659"/>
            <a:ext cx="28833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Distributed  measurement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radiation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levels</a:t>
            </a:r>
            <a:r>
              <a:rPr sz="1000" spc="9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245946"/>
            <a:ext cx="288402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nuclear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power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stations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surroundings to</a:t>
            </a:r>
            <a:r>
              <a:rPr sz="1000" spc="192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generate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9" y="3363232"/>
            <a:ext cx="88624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leakage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alerts.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3603974"/>
            <a:ext cx="2299376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6" dirty="0">
                <a:solidFill>
                  <a:srgbClr val="FFFFFF"/>
                </a:solidFill>
                <a:latin typeface="Tahoma"/>
                <a:cs typeface="Tahoma"/>
              </a:rPr>
              <a:t>Explosive </a:t>
            </a:r>
            <a:r>
              <a:rPr sz="1100" spc="9" dirty="0">
                <a:solidFill>
                  <a:srgbClr val="FFFFFF"/>
                </a:solidFill>
                <a:latin typeface="Tahoma"/>
                <a:cs typeface="Tahoma"/>
              </a:rPr>
              <a:t>and </a:t>
            </a:r>
            <a:r>
              <a:rPr sz="1100" spc="26" dirty="0">
                <a:solidFill>
                  <a:srgbClr val="FFFFFF"/>
                </a:solidFill>
                <a:latin typeface="Tahoma"/>
                <a:cs typeface="Tahoma"/>
              </a:rPr>
              <a:t>Hazardous</a:t>
            </a:r>
            <a:r>
              <a:rPr sz="1100" spc="-21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6" dirty="0">
                <a:solidFill>
                  <a:srgbClr val="FFFFFF"/>
                </a:solidFill>
                <a:latin typeface="Tahoma"/>
                <a:cs typeface="Tahoma"/>
              </a:rPr>
              <a:t>Gases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88" y="3742980"/>
            <a:ext cx="28833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Detection of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gas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levels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leakages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r>
              <a:rPr sz="1000" spc="209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industrial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8" y="3860266"/>
            <a:ext cx="28833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environments,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surroundings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chemical</a:t>
            </a:r>
            <a:r>
              <a:rPr sz="1000" spc="-15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factories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2488" y="3977553"/>
            <a:ext cx="1039532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inside</a:t>
            </a:r>
            <a:r>
              <a:rPr sz="1000" spc="-4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mines.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76200" y="284202"/>
            <a:ext cx="7762445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398935"/>
            <a:r>
              <a:rPr sz="3600" spc="-56" dirty="0">
                <a:solidFill>
                  <a:srgbClr val="FFFFFF"/>
                </a:solidFill>
              </a:rPr>
              <a:t>SECURITY</a:t>
            </a:r>
            <a:r>
              <a:rPr sz="3600" spc="-265" dirty="0">
                <a:solidFill>
                  <a:srgbClr val="FFFFFF"/>
                </a:solidFill>
              </a:rPr>
              <a:t> </a:t>
            </a:r>
            <a:r>
              <a:rPr sz="3600" spc="38" dirty="0">
                <a:solidFill>
                  <a:srgbClr val="FFFFFF"/>
                </a:solidFill>
              </a:rPr>
              <a:t>&amp;</a:t>
            </a:r>
          </a:p>
        </p:txBody>
      </p:sp>
      <p:sp>
        <p:nvSpPr>
          <p:cNvPr id="20" name="object 20"/>
          <p:cNvSpPr txBox="1"/>
          <p:nvPr/>
        </p:nvSpPr>
        <p:spPr>
          <a:xfrm>
            <a:off x="5472644" y="838200"/>
            <a:ext cx="2452156" cy="43088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800" spc="-17" dirty="0">
                <a:solidFill>
                  <a:srgbClr val="FFFFFF"/>
                </a:solidFill>
                <a:latin typeface="Tahoma"/>
                <a:cs typeface="Tahoma"/>
              </a:rPr>
              <a:t>EMERGENCIES</a:t>
            </a:r>
            <a:endParaRPr sz="2800" dirty="0">
              <a:latin typeface="Tahoma"/>
              <a:cs typeface="Tahom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015332" y="1702760"/>
            <a:ext cx="351859" cy="227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26</a:t>
            </a:r>
            <a:endParaRPr sz="2565" dirty="0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27</a:t>
            </a:r>
            <a:endParaRPr sz="2565" dirty="0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28</a:t>
            </a:r>
            <a:endParaRPr sz="2565" dirty="0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29</a:t>
            </a:r>
            <a:endParaRPr sz="2565" dirty="0">
              <a:latin typeface="Tahoma"/>
              <a:cs typeface="Tahoma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0" y="5120900"/>
            <a:ext cx="2453785" cy="677655"/>
          </a:xfrm>
          <a:custGeom>
            <a:avLst/>
            <a:gdLst/>
            <a:ahLst/>
            <a:cxnLst/>
            <a:rect l="l" t="t" r="r" b="b"/>
            <a:pathLst>
              <a:path w="2869565" h="792479">
                <a:moveTo>
                  <a:pt x="0" y="791997"/>
                </a:moveTo>
                <a:lnTo>
                  <a:pt x="2869196" y="791997"/>
                </a:lnTo>
                <a:lnTo>
                  <a:pt x="2869196" y="0"/>
                </a:lnTo>
                <a:lnTo>
                  <a:pt x="0" y="0"/>
                </a:lnTo>
                <a:lnTo>
                  <a:pt x="0" y="791997"/>
                </a:lnTo>
                <a:close/>
              </a:path>
            </a:pathLst>
          </a:custGeom>
          <a:solidFill>
            <a:srgbClr val="ECEAEA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3" name="object 23"/>
          <p:cNvSpPr txBox="1"/>
          <p:nvPr/>
        </p:nvSpPr>
        <p:spPr>
          <a:xfrm>
            <a:off x="412419" y="5259364"/>
            <a:ext cx="1824999" cy="342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Nuclear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energy covers </a:t>
            </a:r>
            <a:r>
              <a:rPr sz="1112" i="1" spc="-68" dirty="0">
                <a:solidFill>
                  <a:srgbClr val="4D4D4F"/>
                </a:solidFill>
                <a:latin typeface="Palatino Linotype"/>
                <a:cs typeface="Palatino Linotype"/>
              </a:rPr>
              <a:t>16% </a:t>
            </a:r>
            <a:r>
              <a:rPr sz="1112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 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planet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energy</a:t>
            </a:r>
            <a:r>
              <a:rPr sz="1112" i="1" spc="-103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needs.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494533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3725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DDC424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5422489" y="1759655"/>
            <a:ext cx="2806416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algn="just">
              <a:lnSpc>
                <a:spcPts val="1112"/>
              </a:lnSpc>
            </a:pPr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Supply Chain</a:t>
            </a:r>
            <a:r>
              <a:rPr sz="1100" spc="-196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endParaRPr sz="1100">
              <a:latin typeface="Tahoma"/>
              <a:cs typeface="Tahoma"/>
            </a:endParaRPr>
          </a:p>
          <a:p>
            <a:pPr marL="10860" marR="4344" algn="just">
              <a:lnSpc>
                <a:spcPts val="924"/>
              </a:lnSpc>
              <a:spcBef>
                <a:spcPts val="13"/>
              </a:spcBef>
            </a:pP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storage conditions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along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the 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supply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chain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product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tracking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for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traceability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purposes.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90" y="2373823"/>
            <a:ext cx="280711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algn="just">
              <a:lnSpc>
                <a:spcPts val="1112"/>
              </a:lnSpc>
            </a:pPr>
            <a:r>
              <a:rPr sz="1100" spc="51" dirty="0">
                <a:solidFill>
                  <a:srgbClr val="FFFFFF"/>
                </a:solidFill>
                <a:latin typeface="Tahoma"/>
                <a:cs typeface="Tahoma"/>
              </a:rPr>
              <a:t>NFC</a:t>
            </a:r>
            <a:r>
              <a:rPr sz="1100" spc="-115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Payment</a:t>
            </a:r>
            <a:endParaRPr sz="1100">
              <a:latin typeface="Tahoma"/>
              <a:cs typeface="Tahoma"/>
            </a:endParaRPr>
          </a:p>
          <a:p>
            <a:pPr marL="10860" marR="4344" algn="just">
              <a:lnSpc>
                <a:spcPts val="924"/>
              </a:lnSpc>
              <a:spcBef>
                <a:spcPts val="13"/>
              </a:spcBef>
            </a:pP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Payment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processing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based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location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or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activity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duration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for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public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transport,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gyms, 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theme parks,</a:t>
            </a:r>
            <a:r>
              <a:rPr sz="1000" spc="-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etc.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90" y="2989653"/>
            <a:ext cx="2807110" cy="48731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algn="just">
              <a:lnSpc>
                <a:spcPts val="1112"/>
              </a:lnSpc>
            </a:pPr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Intelligent </a:t>
            </a:r>
            <a:r>
              <a:rPr sz="1100" spc="13" dirty="0">
                <a:solidFill>
                  <a:srgbClr val="FFFFFF"/>
                </a:solidFill>
                <a:latin typeface="Tahoma"/>
                <a:cs typeface="Tahoma"/>
              </a:rPr>
              <a:t>Shopping</a:t>
            </a:r>
            <a:r>
              <a:rPr sz="1100" spc="-15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6" dirty="0">
                <a:solidFill>
                  <a:srgbClr val="FFFFFF"/>
                </a:solidFill>
                <a:latin typeface="Tahoma"/>
                <a:cs typeface="Tahoma"/>
              </a:rPr>
              <a:t>Application</a:t>
            </a:r>
            <a:endParaRPr sz="1100">
              <a:latin typeface="Tahoma"/>
              <a:cs typeface="Tahoma"/>
            </a:endParaRPr>
          </a:p>
          <a:p>
            <a:pPr marL="10860" marR="4344" algn="just">
              <a:lnSpc>
                <a:spcPts val="924"/>
              </a:lnSpc>
              <a:spcBef>
                <a:spcPts val="13"/>
              </a:spcBef>
            </a:pP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Getting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advices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 point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sale according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customer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habits, preferences,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presence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allergic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components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for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them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or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expiring</a:t>
            </a:r>
            <a:r>
              <a:rPr sz="1000" spc="-12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dates.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90" y="3603974"/>
            <a:ext cx="2807110" cy="3718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Smart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Product</a:t>
            </a:r>
            <a:r>
              <a:rPr sz="1100" spc="-18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Management</a:t>
            </a:r>
            <a:endParaRPr sz="1100">
              <a:latin typeface="Tahoma"/>
              <a:cs typeface="Tahoma"/>
            </a:endParaRPr>
          </a:p>
          <a:p>
            <a:pPr marL="10860" marR="4344">
              <a:lnSpc>
                <a:spcPts val="924"/>
              </a:lnSpc>
              <a:spcBef>
                <a:spcPts val="13"/>
              </a:spcBef>
            </a:pP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rotation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products in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shelves and 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warehouses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automate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restocking</a:t>
            </a:r>
            <a:r>
              <a:rPr sz="10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processes.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5332" y="1702760"/>
            <a:ext cx="351859" cy="227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30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32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33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5120900"/>
            <a:ext cx="2453785" cy="1062094"/>
          </a:xfrm>
          <a:custGeom>
            <a:avLst/>
            <a:gdLst/>
            <a:ahLst/>
            <a:cxnLst/>
            <a:rect l="l" t="t" r="r" b="b"/>
            <a:pathLst>
              <a:path w="2869565" h="1242059">
                <a:moveTo>
                  <a:pt x="0" y="1241996"/>
                </a:moveTo>
                <a:lnTo>
                  <a:pt x="2869196" y="1241996"/>
                </a:lnTo>
                <a:lnTo>
                  <a:pt x="2869196" y="0"/>
                </a:lnTo>
                <a:lnTo>
                  <a:pt x="0" y="0"/>
                </a:lnTo>
                <a:lnTo>
                  <a:pt x="0" y="1241996"/>
                </a:lnTo>
                <a:close/>
              </a:path>
            </a:pathLst>
          </a:custGeom>
          <a:solidFill>
            <a:srgbClr val="F6EED1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1" name="object 11"/>
          <p:cNvSpPr txBox="1"/>
          <p:nvPr/>
        </p:nvSpPr>
        <p:spPr>
          <a:xfrm>
            <a:off x="412418" y="5259363"/>
            <a:ext cx="1790248" cy="748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Failure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restock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supermarket  </a:t>
            </a:r>
            <a:r>
              <a:rPr sz="1112" i="1" spc="-38" dirty="0">
                <a:solidFill>
                  <a:srgbClr val="4D4D4F"/>
                </a:solidFill>
                <a:latin typeface="Palatino Linotype"/>
                <a:cs typeface="Palatino Linotype"/>
              </a:rPr>
              <a:t>shelves costs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112" i="1" spc="-51" dirty="0">
                <a:solidFill>
                  <a:srgbClr val="4D4D4F"/>
                </a:solidFill>
                <a:latin typeface="Palatino Linotype"/>
                <a:cs typeface="Palatino Linotype"/>
              </a:rPr>
              <a:t>FMCG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industry 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4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billion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€ </a:t>
            </a:r>
            <a:r>
              <a:rPr sz="1112" i="1" dirty="0">
                <a:solidFill>
                  <a:srgbClr val="4D4D4F"/>
                </a:solidFill>
                <a:latin typeface="Palatino Linotype"/>
                <a:cs typeface="Palatino Linotype"/>
              </a:rPr>
              <a:t>each</a:t>
            </a:r>
            <a:r>
              <a:rPr sz="1112" i="1" spc="-94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year.</a:t>
            </a:r>
            <a:endParaRPr sz="1112">
              <a:latin typeface="Palatino Linotype"/>
              <a:cs typeface="Palatino Linotype"/>
            </a:endParaRPr>
          </a:p>
          <a:p>
            <a:pPr marL="10860">
              <a:spcBef>
                <a:spcPts val="483"/>
              </a:spcBef>
            </a:pPr>
            <a:r>
              <a:rPr sz="1112" b="1" i="1" spc="38" dirty="0">
                <a:solidFill>
                  <a:srgbClr val="4D4D4F"/>
                </a:solidFill>
                <a:latin typeface="Cambria"/>
                <a:cs typeface="Cambria"/>
              </a:rPr>
              <a:t>ECR</a:t>
            </a:r>
            <a:r>
              <a:rPr sz="1112" b="1" i="1" spc="-64" dirty="0">
                <a:solidFill>
                  <a:srgbClr val="4D4D4F"/>
                </a:solidFill>
                <a:latin typeface="Cambria"/>
                <a:cs typeface="Cambria"/>
              </a:rPr>
              <a:t> Europe</a:t>
            </a:r>
            <a:endParaRPr sz="1112">
              <a:latin typeface="Cambria"/>
              <a:cs typeface="Cambria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755632" y="813327"/>
            <a:ext cx="3848190" cy="0"/>
          </a:xfrm>
          <a:custGeom>
            <a:avLst/>
            <a:gdLst/>
            <a:ahLst/>
            <a:cxnLst/>
            <a:rect l="l" t="t" r="r" b="b"/>
            <a:pathLst>
              <a:path w="4500245">
                <a:moveTo>
                  <a:pt x="0" y="0"/>
                </a:moveTo>
                <a:lnTo>
                  <a:pt x="45000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3" name="object 13"/>
          <p:cNvSpPr/>
          <p:nvPr/>
        </p:nvSpPr>
        <p:spPr>
          <a:xfrm>
            <a:off x="0" y="813327"/>
            <a:ext cx="2909355" cy="0"/>
          </a:xfrm>
          <a:custGeom>
            <a:avLst/>
            <a:gdLst/>
            <a:ahLst/>
            <a:cxnLst/>
            <a:rect l="l" t="t" r="r" b="b"/>
            <a:pathLst>
              <a:path w="3402329">
                <a:moveTo>
                  <a:pt x="0" y="0"/>
                </a:moveTo>
                <a:lnTo>
                  <a:pt x="340200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6" name="Rectangle 15"/>
          <p:cNvSpPr/>
          <p:nvPr/>
        </p:nvSpPr>
        <p:spPr>
          <a:xfrm>
            <a:off x="5712479" y="144959"/>
            <a:ext cx="167892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spc="-34" dirty="0">
                <a:solidFill>
                  <a:srgbClr val="FFFFFF"/>
                </a:solidFill>
              </a:rPr>
              <a:t>RETAIL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556396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2963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42302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D14D5E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5" name="object 5"/>
          <p:cNvSpPr txBox="1"/>
          <p:nvPr/>
        </p:nvSpPr>
        <p:spPr>
          <a:xfrm>
            <a:off x="5422490" y="1759644"/>
            <a:ext cx="2118415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3" dirty="0">
                <a:solidFill>
                  <a:srgbClr val="FFFFFF"/>
                </a:solidFill>
                <a:latin typeface="Tahoma"/>
                <a:cs typeface="Tahoma"/>
              </a:rPr>
              <a:t>Quality </a:t>
            </a:r>
            <a:r>
              <a:rPr sz="1050" spc="4" dirty="0">
                <a:solidFill>
                  <a:srgbClr val="FFFFFF"/>
                </a:solidFill>
                <a:latin typeface="Tahoma"/>
                <a:cs typeface="Tahoma"/>
              </a:rPr>
              <a:t>of </a:t>
            </a:r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Shipment</a:t>
            </a:r>
            <a:r>
              <a:rPr sz="1050" spc="-19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Conditions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1898650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Monitoring 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  vibrations,  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strokes,  </a:t>
            </a:r>
            <a:r>
              <a:rPr sz="900" spc="3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container</a:t>
            </a:r>
            <a:endParaRPr sz="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90" y="2015937"/>
            <a:ext cx="273158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openings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or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cold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chain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maintenance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21" dirty="0">
                <a:solidFill>
                  <a:srgbClr val="292829"/>
                </a:solidFill>
                <a:latin typeface="Arial"/>
                <a:cs typeface="Arial"/>
              </a:rPr>
              <a:t>for</a:t>
            </a:r>
            <a:r>
              <a:rPr sz="9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insurance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2133223"/>
            <a:ext cx="567252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purposes.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9" y="2373823"/>
            <a:ext cx="956898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dirty="0">
                <a:solidFill>
                  <a:srgbClr val="FFFFFF"/>
                </a:solidFill>
                <a:latin typeface="Tahoma"/>
                <a:cs typeface="Tahoma"/>
              </a:rPr>
              <a:t>Item</a:t>
            </a:r>
            <a:r>
              <a:rPr sz="1050" spc="-1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2512829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Search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individual 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items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in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big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surfaces</a:t>
            </a:r>
            <a:r>
              <a:rPr sz="900" spc="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like</a:t>
            </a:r>
            <a:endParaRPr sz="9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2630116"/>
            <a:ext cx="139854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warehouses 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or</a:t>
            </a:r>
            <a:r>
              <a:rPr sz="900" spc="-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harbours.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8" y="2989653"/>
            <a:ext cx="2296019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21" dirty="0">
                <a:solidFill>
                  <a:srgbClr val="FFFFFF"/>
                </a:solidFill>
                <a:latin typeface="Tahoma"/>
                <a:cs typeface="Tahoma"/>
              </a:rPr>
              <a:t>Storage </a:t>
            </a:r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Incompatibility</a:t>
            </a:r>
            <a:r>
              <a:rPr sz="1050" spc="-1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17" dirty="0">
                <a:solidFill>
                  <a:srgbClr val="FFFFFF"/>
                </a:solidFill>
                <a:latin typeface="Tahoma"/>
                <a:cs typeface="Tahoma"/>
              </a:rPr>
              <a:t>Detection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128659"/>
            <a:ext cx="273158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tabLst>
                <a:tab pos="509323" algn="l"/>
                <a:tab pos="1037108" algn="l"/>
                <a:tab pos="1277652" algn="l"/>
                <a:tab pos="1874939" algn="l"/>
              </a:tabLst>
            </a:pP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Warning	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emission	</a:t>
            </a:r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on	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containers	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storing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9" y="3245946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inflammable 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goods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closed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to  others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containing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3363232"/>
            <a:ext cx="1054817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-9" dirty="0">
                <a:solidFill>
                  <a:srgbClr val="292829"/>
                </a:solidFill>
                <a:latin typeface="Arial"/>
                <a:cs typeface="Arial"/>
              </a:rPr>
              <a:t>explosive</a:t>
            </a:r>
            <a:r>
              <a:rPr sz="900" spc="-5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13" dirty="0">
                <a:solidFill>
                  <a:srgbClr val="292829"/>
                </a:solidFill>
                <a:latin typeface="Arial"/>
                <a:cs typeface="Arial"/>
              </a:rPr>
              <a:t>material.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90" y="3603974"/>
            <a:ext cx="101362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38" dirty="0">
                <a:solidFill>
                  <a:srgbClr val="FFFFFF"/>
                </a:solidFill>
                <a:latin typeface="Tahoma"/>
                <a:cs typeface="Tahoma"/>
              </a:rPr>
              <a:t>Fleet</a:t>
            </a:r>
            <a:r>
              <a:rPr sz="1050" spc="-10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050" spc="26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endParaRPr sz="1050">
              <a:latin typeface="Tahoma"/>
              <a:cs typeface="Tahom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9" y="3742980"/>
            <a:ext cx="2730911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Control  </a:t>
            </a:r>
            <a:r>
              <a:rPr sz="9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routes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followed  </a:t>
            </a:r>
            <a:r>
              <a:rPr sz="900" spc="21" dirty="0">
                <a:solidFill>
                  <a:srgbClr val="292829"/>
                </a:solidFill>
                <a:latin typeface="Arial"/>
                <a:cs typeface="Arial"/>
              </a:rPr>
              <a:t>for  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delicate  </a:t>
            </a:r>
            <a:r>
              <a:rPr sz="900" spc="12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900" spc="-13" dirty="0">
                <a:solidFill>
                  <a:srgbClr val="292829"/>
                </a:solidFill>
                <a:latin typeface="Arial"/>
                <a:cs typeface="Arial"/>
              </a:rPr>
              <a:t>goods</a:t>
            </a:r>
            <a:endParaRPr sz="9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2490" y="3860266"/>
            <a:ext cx="2731586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tabLst>
                <a:tab pos="279096" algn="l"/>
                <a:tab pos="737378" algn="l"/>
                <a:tab pos="1127244" algn="l"/>
                <a:tab pos="1515481" algn="l"/>
                <a:tab pos="1719102" algn="l"/>
              </a:tabLst>
            </a:pP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like	</a:t>
            </a:r>
            <a:r>
              <a:rPr sz="900" spc="9" dirty="0">
                <a:solidFill>
                  <a:srgbClr val="292829"/>
                </a:solidFill>
                <a:latin typeface="Arial"/>
                <a:cs typeface="Arial"/>
              </a:rPr>
              <a:t>medical	</a:t>
            </a:r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drugs,	jewels	</a:t>
            </a:r>
            <a:r>
              <a:rPr sz="900" spc="17" dirty="0">
                <a:solidFill>
                  <a:srgbClr val="292829"/>
                </a:solidFill>
                <a:latin typeface="Arial"/>
                <a:cs typeface="Arial"/>
              </a:rPr>
              <a:t>or	</a:t>
            </a:r>
            <a:r>
              <a:rPr sz="900" spc="-4" dirty="0">
                <a:solidFill>
                  <a:srgbClr val="292829"/>
                </a:solidFill>
                <a:latin typeface="Arial"/>
                <a:cs typeface="Arial"/>
              </a:rPr>
              <a:t>dangerous</a:t>
            </a:r>
            <a:endParaRPr sz="9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489" y="3977553"/>
            <a:ext cx="833995" cy="1384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900" spc="4" dirty="0">
                <a:solidFill>
                  <a:srgbClr val="292829"/>
                </a:solidFill>
                <a:latin typeface="Arial"/>
                <a:cs typeface="Arial"/>
              </a:rPr>
              <a:t>merchandises.</a:t>
            </a:r>
            <a:endParaRPr sz="9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015332" y="1702760"/>
            <a:ext cx="351859" cy="227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34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35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36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37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5120900"/>
            <a:ext cx="2453785" cy="818833"/>
          </a:xfrm>
          <a:custGeom>
            <a:avLst/>
            <a:gdLst/>
            <a:ahLst/>
            <a:cxnLst/>
            <a:rect l="l" t="t" r="r" b="b"/>
            <a:pathLst>
              <a:path w="2869565" h="957579">
                <a:moveTo>
                  <a:pt x="0" y="957592"/>
                </a:moveTo>
                <a:lnTo>
                  <a:pt x="2869196" y="957592"/>
                </a:lnTo>
                <a:lnTo>
                  <a:pt x="2869196" y="0"/>
                </a:lnTo>
                <a:lnTo>
                  <a:pt x="0" y="0"/>
                </a:lnTo>
                <a:lnTo>
                  <a:pt x="0" y="957592"/>
                </a:lnTo>
                <a:close/>
              </a:path>
            </a:pathLst>
          </a:custGeom>
          <a:solidFill>
            <a:srgbClr val="F2D6D2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2" name="object 22"/>
          <p:cNvSpPr txBox="1"/>
          <p:nvPr/>
        </p:nvSpPr>
        <p:spPr>
          <a:xfrm>
            <a:off x="412418" y="5259363"/>
            <a:ext cx="1848891" cy="5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 algn="just"/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Each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year, </a:t>
            </a:r>
            <a:r>
              <a:rPr sz="1112" i="1" spc="-4" dirty="0">
                <a:solidFill>
                  <a:srgbClr val="4D4D4F"/>
                </a:solidFill>
                <a:latin typeface="Palatino Linotype"/>
                <a:cs typeface="Palatino Linotype"/>
              </a:rPr>
              <a:t>more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than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100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million  </a:t>
            </a:r>
            <a:r>
              <a:rPr sz="1112" i="1" spc="-43" dirty="0">
                <a:solidFill>
                  <a:srgbClr val="4D4D4F"/>
                </a:solidFill>
                <a:latin typeface="Palatino Linotype"/>
                <a:cs typeface="Palatino Linotype"/>
              </a:rPr>
              <a:t>shipping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containers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travel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around  the</a:t>
            </a:r>
            <a:r>
              <a:rPr sz="1112" i="1" spc="-7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globe.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Rectangle 24"/>
          <p:cNvSpPr/>
          <p:nvPr/>
        </p:nvSpPr>
        <p:spPr>
          <a:xfrm>
            <a:off x="5562600" y="228600"/>
            <a:ext cx="17855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spc="-86" dirty="0">
                <a:solidFill>
                  <a:srgbClr val="FFFFFF"/>
                </a:solidFill>
              </a:rPr>
              <a:t>LOGISTICS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799712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" y="0"/>
            <a:ext cx="937259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C06800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89" y="1759654"/>
            <a:ext cx="2624166" cy="2564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>
              <a:lnSpc>
                <a:spcPts val="1112"/>
              </a:lnSpc>
            </a:pPr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M2M</a:t>
            </a:r>
            <a:r>
              <a:rPr sz="1200" spc="-133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0" dirty="0">
                <a:solidFill>
                  <a:srgbClr val="FFFFFF"/>
                </a:solidFill>
                <a:latin typeface="Tahoma"/>
                <a:cs typeface="Tahoma"/>
              </a:rPr>
              <a:t>Applications</a:t>
            </a:r>
            <a:endParaRPr sz="1200">
              <a:latin typeface="Tahoma"/>
              <a:cs typeface="Tahoma"/>
            </a:endParaRPr>
          </a:p>
          <a:p>
            <a:pPr marL="10860">
              <a:lnSpc>
                <a:spcPts val="906"/>
              </a:lnSpc>
            </a:pPr>
            <a:r>
              <a:rPr sz="1050" spc="-4" dirty="0">
                <a:solidFill>
                  <a:srgbClr val="292829"/>
                </a:solidFill>
                <a:latin typeface="Arial"/>
                <a:cs typeface="Arial"/>
              </a:rPr>
              <a:t>Machine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auto-diagnosis </a:t>
            </a:r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50" spc="-4" dirty="0">
                <a:solidFill>
                  <a:srgbClr val="292829"/>
                </a:solidFill>
                <a:latin typeface="Arial"/>
                <a:cs typeface="Arial"/>
              </a:rPr>
              <a:t>assets</a:t>
            </a:r>
            <a:r>
              <a:rPr sz="1050" spc="-2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control.</a:t>
            </a:r>
            <a:endParaRPr sz="10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89" y="2373823"/>
            <a:ext cx="1334196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200" spc="4" dirty="0">
                <a:solidFill>
                  <a:srgbClr val="FFFFFF"/>
                </a:solidFill>
                <a:latin typeface="Tahoma"/>
                <a:cs typeface="Tahoma"/>
              </a:rPr>
              <a:t>Indoor </a:t>
            </a:r>
            <a:r>
              <a:rPr sz="1200" spc="47" dirty="0">
                <a:solidFill>
                  <a:srgbClr val="FFFFFF"/>
                </a:solidFill>
                <a:latin typeface="Tahoma"/>
                <a:cs typeface="Tahoma"/>
              </a:rPr>
              <a:t>Air</a:t>
            </a:r>
            <a:r>
              <a:rPr sz="1200" spc="-15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13" dirty="0">
                <a:solidFill>
                  <a:srgbClr val="FFFFFF"/>
                </a:solidFill>
                <a:latin typeface="Tahoma"/>
                <a:cs typeface="Tahoma"/>
              </a:rPr>
              <a:t>Quality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2512829"/>
            <a:ext cx="29816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Monitoring  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of   toxic   </a:t>
            </a:r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gas    and    </a:t>
            </a:r>
            <a:r>
              <a:rPr sz="1050" spc="-21" dirty="0">
                <a:solidFill>
                  <a:srgbClr val="292829"/>
                </a:solidFill>
                <a:latin typeface="Arial"/>
                <a:cs typeface="Arial"/>
              </a:rPr>
              <a:t>oxygen  </a:t>
            </a:r>
            <a:r>
              <a:rPr sz="1050" spc="9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levels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9" y="2630116"/>
            <a:ext cx="29816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inside 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chemical  plants  to 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ensure  </a:t>
            </a:r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workers</a:t>
            </a:r>
            <a:r>
              <a:rPr sz="1050" spc="20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8" y="2747402"/>
            <a:ext cx="809363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goods</a:t>
            </a:r>
            <a:r>
              <a:rPr sz="105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safety.</a:t>
            </a:r>
            <a:endParaRPr sz="10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90" y="2989653"/>
            <a:ext cx="1856818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Temperature</a:t>
            </a:r>
            <a:r>
              <a:rPr sz="1200" spc="-9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Monitoring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3128659"/>
            <a:ext cx="29816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Control  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of   </a:t>
            </a:r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temperature  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inside   </a:t>
            </a:r>
            <a:r>
              <a:rPr sz="1050" spc="17" dirty="0">
                <a:solidFill>
                  <a:srgbClr val="292829"/>
                </a:solidFill>
                <a:latin typeface="Arial"/>
                <a:cs typeface="Arial"/>
              </a:rPr>
              <a:t>industrial</a:t>
            </a:r>
            <a:r>
              <a:rPr sz="1050" spc="7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3245946"/>
            <a:ext cx="2641856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medical fridges </a:t>
            </a:r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with </a:t>
            </a:r>
            <a:r>
              <a:rPr sz="1050" spc="-4" dirty="0">
                <a:solidFill>
                  <a:srgbClr val="292829"/>
                </a:solidFill>
                <a:latin typeface="Arial"/>
                <a:cs typeface="Arial"/>
              </a:rPr>
              <a:t>sensitive</a:t>
            </a:r>
            <a:r>
              <a:rPr sz="1050" spc="-7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merchandise.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90" y="3603974"/>
            <a:ext cx="122583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200" dirty="0">
                <a:solidFill>
                  <a:srgbClr val="FFFFFF"/>
                </a:solidFill>
                <a:latin typeface="Tahoma"/>
                <a:cs typeface="Tahoma"/>
              </a:rPr>
              <a:t>Ozone</a:t>
            </a:r>
            <a:r>
              <a:rPr sz="1200" spc="-9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38" dirty="0">
                <a:solidFill>
                  <a:srgbClr val="FFFFFF"/>
                </a:solidFill>
                <a:latin typeface="Tahoma"/>
                <a:cs typeface="Tahoma"/>
              </a:rPr>
              <a:t>Presence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89" y="3742980"/>
            <a:ext cx="29816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50" spc="-21" dirty="0">
                <a:solidFill>
                  <a:srgbClr val="292829"/>
                </a:solidFill>
                <a:latin typeface="Arial"/>
                <a:cs typeface="Arial"/>
              </a:rPr>
              <a:t>ozone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levels </a:t>
            </a:r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during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the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drying</a:t>
            </a:r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meat</a:t>
            </a:r>
            <a:endParaRPr sz="105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8" y="3860266"/>
            <a:ext cx="15302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process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food</a:t>
            </a:r>
            <a:r>
              <a:rPr sz="105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factories.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90" y="4216785"/>
            <a:ext cx="1189720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200" spc="4" dirty="0">
                <a:solidFill>
                  <a:srgbClr val="FFFFFF"/>
                </a:solidFill>
                <a:latin typeface="Tahoma"/>
                <a:cs typeface="Tahoma"/>
              </a:rPr>
              <a:t>Indoor</a:t>
            </a:r>
            <a:r>
              <a:rPr sz="1200" spc="-12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Location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89" y="4355791"/>
            <a:ext cx="298093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Asset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indoor location </a:t>
            </a:r>
            <a:r>
              <a:rPr sz="1050" spc="-34" dirty="0">
                <a:solidFill>
                  <a:srgbClr val="292829"/>
                </a:solidFill>
                <a:latin typeface="Arial"/>
                <a:cs typeface="Arial"/>
              </a:rPr>
              <a:t>by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using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active </a:t>
            </a:r>
            <a:r>
              <a:rPr sz="1050" spc="-17" dirty="0">
                <a:solidFill>
                  <a:srgbClr val="292829"/>
                </a:solidFill>
                <a:latin typeface="Arial"/>
                <a:cs typeface="Arial"/>
              </a:rPr>
              <a:t>(ZigBee)</a:t>
            </a:r>
            <a:r>
              <a:rPr sz="1050" spc="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5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9" y="4473077"/>
            <a:ext cx="1515529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passive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tags</a:t>
            </a:r>
            <a:r>
              <a:rPr sz="105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17" dirty="0">
                <a:solidFill>
                  <a:srgbClr val="292829"/>
                </a:solidFill>
                <a:latin typeface="Arial"/>
                <a:cs typeface="Arial"/>
              </a:rPr>
              <a:t>(RFID/NFC).</a:t>
            </a:r>
            <a:endParaRPr sz="10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2488" y="4832463"/>
            <a:ext cx="1730769" cy="1846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Vehicle</a:t>
            </a:r>
            <a:r>
              <a:rPr sz="1200" spc="-107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200" spc="26" dirty="0">
                <a:solidFill>
                  <a:srgbClr val="FFFFFF"/>
                </a:solidFill>
                <a:latin typeface="Tahoma"/>
                <a:cs typeface="Tahoma"/>
              </a:rPr>
              <a:t>Auto-diagnosis</a:t>
            </a:r>
            <a:endParaRPr sz="1200">
              <a:latin typeface="Tahoma"/>
              <a:cs typeface="Tahom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489" y="4971468"/>
            <a:ext cx="2981671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3" dirty="0">
                <a:solidFill>
                  <a:srgbClr val="292829"/>
                </a:solidFill>
                <a:latin typeface="Arial"/>
                <a:cs typeface="Arial"/>
              </a:rPr>
              <a:t>Information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collection </a:t>
            </a:r>
            <a:r>
              <a:rPr sz="1050" spc="26" dirty="0">
                <a:solidFill>
                  <a:srgbClr val="292829"/>
                </a:solidFill>
                <a:latin typeface="Arial"/>
                <a:cs typeface="Arial"/>
              </a:rPr>
              <a:t>from </a:t>
            </a:r>
            <a:r>
              <a:rPr sz="1050" spc="-13" dirty="0">
                <a:solidFill>
                  <a:srgbClr val="292829"/>
                </a:solidFill>
                <a:latin typeface="Arial"/>
                <a:cs typeface="Arial"/>
              </a:rPr>
              <a:t>CanBus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50" spc="-9" dirty="0">
                <a:solidFill>
                  <a:srgbClr val="292829"/>
                </a:solidFill>
                <a:latin typeface="Arial"/>
                <a:cs typeface="Arial"/>
              </a:rPr>
              <a:t>send </a:t>
            </a:r>
            <a:r>
              <a:rPr sz="1050" spc="13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17" dirty="0">
                <a:solidFill>
                  <a:srgbClr val="292829"/>
                </a:solidFill>
                <a:latin typeface="Arial"/>
                <a:cs typeface="Arial"/>
              </a:rPr>
              <a:t>real</a:t>
            </a:r>
            <a:endParaRPr sz="105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2489" y="5088755"/>
            <a:ext cx="2980934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17" dirty="0">
                <a:solidFill>
                  <a:srgbClr val="292829"/>
                </a:solidFill>
                <a:latin typeface="Arial"/>
                <a:cs typeface="Arial"/>
              </a:rPr>
              <a:t>time  alarms  </a:t>
            </a:r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to  </a:t>
            </a:r>
            <a:r>
              <a:rPr sz="1050" dirty="0">
                <a:solidFill>
                  <a:srgbClr val="292829"/>
                </a:solidFill>
                <a:latin typeface="Arial"/>
                <a:cs typeface="Arial"/>
              </a:rPr>
              <a:t>emergencies  </a:t>
            </a:r>
            <a:r>
              <a:rPr sz="1050" spc="17" dirty="0">
                <a:solidFill>
                  <a:srgbClr val="292829"/>
                </a:solidFill>
                <a:latin typeface="Arial"/>
                <a:cs typeface="Arial"/>
              </a:rPr>
              <a:t>or  </a:t>
            </a:r>
            <a:r>
              <a:rPr sz="1050" spc="-4" dirty="0">
                <a:solidFill>
                  <a:srgbClr val="292829"/>
                </a:solidFill>
                <a:latin typeface="Arial"/>
                <a:cs typeface="Arial"/>
              </a:rPr>
              <a:t>provide</a:t>
            </a:r>
            <a:r>
              <a:rPr sz="1050" spc="10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-17" dirty="0">
                <a:solidFill>
                  <a:srgbClr val="292829"/>
                </a:solidFill>
                <a:latin typeface="Arial"/>
                <a:cs typeface="Arial"/>
              </a:rPr>
              <a:t>advice</a:t>
            </a:r>
            <a:endParaRPr sz="105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2488" y="5206041"/>
            <a:ext cx="630979" cy="16158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5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50" spc="-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rgbClr val="292829"/>
                </a:solidFill>
                <a:latin typeface="Arial"/>
                <a:cs typeface="Arial"/>
              </a:rPr>
              <a:t>drivers.</a:t>
            </a:r>
            <a:endParaRPr sz="105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582812" y="263604"/>
            <a:ext cx="703718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158749"/>
            <a:r>
              <a:rPr sz="3600" spc="-51" dirty="0">
                <a:solidFill>
                  <a:srgbClr val="FFFFFF"/>
                </a:solidFill>
              </a:rPr>
              <a:t>INDUSTRIAL</a:t>
            </a:r>
            <a:r>
              <a:rPr sz="3600" spc="-248" dirty="0">
                <a:solidFill>
                  <a:srgbClr val="FFFFFF"/>
                </a:solidFill>
              </a:rPr>
              <a:t> </a:t>
            </a:r>
            <a:r>
              <a:rPr sz="3600" spc="-56" dirty="0">
                <a:solidFill>
                  <a:srgbClr val="FFFFFF"/>
                </a:solidFill>
              </a:rPr>
              <a:t>CONTROL</a:t>
            </a:r>
          </a:p>
        </p:txBody>
      </p:sp>
      <p:sp>
        <p:nvSpPr>
          <p:cNvPr id="23" name="object 23"/>
          <p:cNvSpPr txBox="1"/>
          <p:nvPr/>
        </p:nvSpPr>
        <p:spPr>
          <a:xfrm>
            <a:off x="5015332" y="1702760"/>
            <a:ext cx="351859" cy="3522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38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39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40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42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43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0" y="5120900"/>
            <a:ext cx="2453785" cy="1209788"/>
          </a:xfrm>
          <a:custGeom>
            <a:avLst/>
            <a:gdLst/>
            <a:ahLst/>
            <a:cxnLst/>
            <a:rect l="l" t="t" r="r" b="b"/>
            <a:pathLst>
              <a:path w="2869565" h="1414779">
                <a:moveTo>
                  <a:pt x="0" y="1414792"/>
                </a:moveTo>
                <a:lnTo>
                  <a:pt x="2869196" y="1414792"/>
                </a:lnTo>
                <a:lnTo>
                  <a:pt x="2869196" y="0"/>
                </a:lnTo>
                <a:lnTo>
                  <a:pt x="0" y="0"/>
                </a:lnTo>
                <a:lnTo>
                  <a:pt x="0" y="1414792"/>
                </a:lnTo>
                <a:close/>
              </a:path>
            </a:pathLst>
          </a:custGeom>
          <a:solidFill>
            <a:srgbClr val="F3E1CC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5" name="object 25"/>
          <p:cNvSpPr txBox="1"/>
          <p:nvPr/>
        </p:nvSpPr>
        <p:spPr>
          <a:xfrm>
            <a:off x="412418" y="5259363"/>
            <a:ext cx="1718029" cy="91980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volume </a:t>
            </a:r>
            <a:r>
              <a:rPr sz="1112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cellular </a:t>
            </a:r>
            <a:r>
              <a:rPr sz="1112" i="1" spc="-60" dirty="0">
                <a:solidFill>
                  <a:srgbClr val="4D4D4F"/>
                </a:solidFill>
                <a:latin typeface="Palatino Linotype"/>
                <a:cs typeface="Palatino Linotype"/>
              </a:rPr>
              <a:t>M2M 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subscriptions is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expected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 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increase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fourfold between</a:t>
            </a:r>
            <a:r>
              <a:rPr sz="1112" i="1" spc="-94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2010  </a:t>
            </a:r>
            <a:r>
              <a:rPr sz="1112" i="1" dirty="0">
                <a:solidFill>
                  <a:srgbClr val="4D4D4F"/>
                </a:solidFill>
                <a:latin typeface="Palatino Linotype"/>
                <a:cs typeface="Palatino Linotype"/>
              </a:rPr>
              <a:t>and</a:t>
            </a:r>
            <a:r>
              <a:rPr sz="1112" i="1" spc="-9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2016.</a:t>
            </a:r>
            <a:endParaRPr sz="1112">
              <a:latin typeface="Palatino Linotype"/>
              <a:cs typeface="Palatino Linotype"/>
            </a:endParaRPr>
          </a:p>
          <a:p>
            <a:pPr marL="10860">
              <a:spcBef>
                <a:spcPts val="483"/>
              </a:spcBef>
            </a:pPr>
            <a:r>
              <a:rPr sz="1112" b="1" i="1" spc="-47" dirty="0">
                <a:solidFill>
                  <a:srgbClr val="4D4D4F"/>
                </a:solidFill>
                <a:latin typeface="Cambria"/>
                <a:cs typeface="Cambria"/>
              </a:rPr>
              <a:t>Pyramid</a:t>
            </a:r>
            <a:r>
              <a:rPr sz="1112" b="1" i="1" spc="-38" dirty="0">
                <a:solidFill>
                  <a:srgbClr val="4D4D4F"/>
                </a:solidFill>
                <a:latin typeface="Cambria"/>
                <a:cs typeface="Cambria"/>
              </a:rPr>
              <a:t> </a:t>
            </a:r>
            <a:r>
              <a:rPr sz="1112" b="1" i="1" spc="-73" dirty="0">
                <a:solidFill>
                  <a:srgbClr val="4D4D4F"/>
                </a:solidFill>
                <a:latin typeface="Cambria"/>
                <a:cs typeface="Cambria"/>
              </a:rPr>
              <a:t>Research</a:t>
            </a:r>
            <a:endParaRPr sz="1112">
              <a:latin typeface="Cambria"/>
              <a:cs typeface="Cambri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21141118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" y="0"/>
            <a:ext cx="9372599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2D8E52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88" y="1759655"/>
            <a:ext cx="171786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13" dirty="0">
                <a:solidFill>
                  <a:srgbClr val="FFFFFF"/>
                </a:solidFill>
                <a:latin typeface="Tahoma"/>
                <a:cs typeface="Tahoma"/>
              </a:rPr>
              <a:t>Wine Quality</a:t>
            </a:r>
            <a:r>
              <a:rPr sz="11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Enhancing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89" y="1898661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Monitoring 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soil  moisture 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spc="26" dirty="0">
                <a:solidFill>
                  <a:srgbClr val="292829"/>
                </a:solidFill>
                <a:latin typeface="Arial"/>
                <a:cs typeface="Arial"/>
              </a:rPr>
              <a:t>trunk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diameter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90" y="2015948"/>
            <a:ext cx="288331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vineyards</a:t>
            </a:r>
            <a:r>
              <a:rPr sz="1000" spc="-43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control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amount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sugar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grapes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9" y="2133234"/>
            <a:ext cx="127022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grapevine</a:t>
            </a:r>
            <a:r>
              <a:rPr sz="10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health.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90" y="2373823"/>
            <a:ext cx="103713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Green</a:t>
            </a:r>
            <a:r>
              <a:rPr sz="1100" spc="-12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Houses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9" y="2512829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micro-climate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conditions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maximize</a:t>
            </a:r>
            <a:r>
              <a:rPr sz="1000" spc="-12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90" y="2630116"/>
            <a:ext cx="288331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production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fruits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vegetables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its</a:t>
            </a:r>
            <a:r>
              <a:rPr sz="1000" spc="-9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quality.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2989653"/>
            <a:ext cx="95302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Golf</a:t>
            </a:r>
            <a:r>
              <a:rPr sz="1100" spc="-12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8" dirty="0">
                <a:solidFill>
                  <a:srgbClr val="FFFFFF"/>
                </a:solidFill>
                <a:latin typeface="Tahoma"/>
                <a:cs typeface="Tahoma"/>
              </a:rPr>
              <a:t>Courses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9" y="3128659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Selective 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irrigation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dry  </a:t>
            </a:r>
            <a:r>
              <a:rPr sz="1000" spc="-17" dirty="0">
                <a:solidFill>
                  <a:srgbClr val="292829"/>
                </a:solidFill>
                <a:latin typeface="Arial"/>
                <a:cs typeface="Arial"/>
              </a:rPr>
              <a:t>zones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reduce</a:t>
            </a:r>
            <a:r>
              <a:rPr sz="1000" spc="18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245946"/>
            <a:ext cx="2255326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water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resources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required in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</a:t>
            </a:r>
            <a:r>
              <a:rPr sz="1000" spc="-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green.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90" y="3603974"/>
            <a:ext cx="2311638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Meteorological </a:t>
            </a:r>
            <a:r>
              <a:rPr sz="1100" spc="17" dirty="0">
                <a:solidFill>
                  <a:srgbClr val="FFFFFF"/>
                </a:solidFill>
                <a:latin typeface="Tahoma"/>
                <a:cs typeface="Tahoma"/>
              </a:rPr>
              <a:t>Station</a:t>
            </a:r>
            <a:r>
              <a:rPr sz="1100" spc="-1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Network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3742980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7" dirty="0">
                <a:solidFill>
                  <a:srgbClr val="292829"/>
                </a:solidFill>
                <a:latin typeface="Arial"/>
                <a:cs typeface="Arial"/>
              </a:rPr>
              <a:t>Study</a:t>
            </a:r>
            <a:r>
              <a:rPr sz="1000" spc="-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weather</a:t>
            </a:r>
            <a:r>
              <a:rPr sz="1000" spc="-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conditions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fields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forecast</a:t>
            </a:r>
            <a:r>
              <a:rPr sz="1000" spc="-6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ice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5422490" y="3860266"/>
            <a:ext cx="278779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formation, rain,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drought,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snow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or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wind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changes.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422488" y="4216785"/>
            <a:ext cx="662911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Compost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422489" y="4355791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Control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humidity 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temperature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levels </a:t>
            </a:r>
            <a:r>
              <a:rPr sz="1000" spc="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422489" y="4473077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alfalfa,  </a:t>
            </a:r>
            <a:r>
              <a:rPr sz="1000" spc="-21" dirty="0">
                <a:solidFill>
                  <a:srgbClr val="292829"/>
                </a:solidFill>
                <a:latin typeface="Arial"/>
                <a:cs typeface="Arial"/>
              </a:rPr>
              <a:t>hay,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straw,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etc.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prevent 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fungus </a:t>
            </a:r>
            <a:r>
              <a:rPr sz="1000" spc="3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22488" y="4590363"/>
            <a:ext cx="1769190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other microbial</a:t>
            </a:r>
            <a:r>
              <a:rPr sz="1000" spc="-3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contaminants.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422489" y="4829618"/>
            <a:ext cx="923800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Hydroponics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22489" y="4968623"/>
            <a:ext cx="2882598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exact 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conditions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plants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grown   </a:t>
            </a:r>
            <a:r>
              <a:rPr sz="1000" spc="115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5422490" y="5085910"/>
            <a:ext cx="236153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water to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get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 highest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efficiency</a:t>
            </a:r>
            <a:r>
              <a:rPr sz="1000" spc="-9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crops.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735212" y="228600"/>
            <a:ext cx="7037188" cy="1107996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4223908"/>
            <a:r>
              <a:rPr sz="3600" spc="-26" dirty="0">
                <a:solidFill>
                  <a:srgbClr val="FFFFFF"/>
                </a:solidFill>
              </a:rPr>
              <a:t>SMART</a:t>
            </a:r>
            <a:r>
              <a:rPr sz="3600" spc="-248" dirty="0">
                <a:solidFill>
                  <a:srgbClr val="FFFFFF"/>
                </a:solidFill>
              </a:rPr>
              <a:t> </a:t>
            </a:r>
            <a:r>
              <a:rPr sz="3600" spc="-34" dirty="0">
                <a:solidFill>
                  <a:srgbClr val="FFFFFF"/>
                </a:solidFill>
              </a:rPr>
              <a:t>AGRICULTURE</a:t>
            </a:r>
          </a:p>
        </p:txBody>
      </p:sp>
      <p:sp>
        <p:nvSpPr>
          <p:cNvPr id="25" name="object 25"/>
          <p:cNvSpPr txBox="1"/>
          <p:nvPr/>
        </p:nvSpPr>
        <p:spPr>
          <a:xfrm>
            <a:off x="5015332" y="1702760"/>
            <a:ext cx="351859" cy="35225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44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45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46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47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48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49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0" y="5120900"/>
            <a:ext cx="2453785" cy="1003994"/>
          </a:xfrm>
          <a:custGeom>
            <a:avLst/>
            <a:gdLst/>
            <a:ahLst/>
            <a:cxnLst/>
            <a:rect l="l" t="t" r="r" b="b"/>
            <a:pathLst>
              <a:path w="2869565" h="1174115">
                <a:moveTo>
                  <a:pt x="0" y="1173606"/>
                </a:moveTo>
                <a:lnTo>
                  <a:pt x="2869196" y="1173606"/>
                </a:lnTo>
                <a:lnTo>
                  <a:pt x="2869196" y="0"/>
                </a:lnTo>
                <a:lnTo>
                  <a:pt x="0" y="0"/>
                </a:lnTo>
                <a:lnTo>
                  <a:pt x="0" y="1173606"/>
                </a:lnTo>
                <a:close/>
              </a:path>
            </a:pathLst>
          </a:custGeom>
          <a:solidFill>
            <a:srgbClr val="D0DDCF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7" name="object 27"/>
          <p:cNvSpPr txBox="1"/>
          <p:nvPr/>
        </p:nvSpPr>
        <p:spPr>
          <a:xfrm>
            <a:off x="412419" y="5259363"/>
            <a:ext cx="1746808" cy="6845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112942"/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112" i="1" spc="-68" dirty="0">
                <a:solidFill>
                  <a:srgbClr val="4D4D4F"/>
                </a:solidFill>
                <a:latin typeface="Palatino Linotype"/>
                <a:cs typeface="Palatino Linotype"/>
              </a:rPr>
              <a:t>60% </a:t>
            </a:r>
            <a:r>
              <a:rPr sz="1112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water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is </a:t>
            </a:r>
            <a:r>
              <a:rPr sz="1112" i="1" spc="-4" dirty="0">
                <a:solidFill>
                  <a:srgbClr val="4D4D4F"/>
                </a:solidFill>
                <a:latin typeface="Palatino Linotype"/>
                <a:cs typeface="Palatino Linotype"/>
              </a:rPr>
              <a:t>needed 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in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irrigation, </a:t>
            </a:r>
            <a:r>
              <a:rPr sz="1112" i="1" dirty="0">
                <a:solidFill>
                  <a:srgbClr val="4D4D4F"/>
                </a:solidFill>
                <a:latin typeface="Palatino Linotype"/>
                <a:cs typeface="Palatino Linotype"/>
              </a:rPr>
              <a:t>and </a:t>
            </a:r>
            <a:r>
              <a:rPr sz="1112" i="1" spc="-43" dirty="0">
                <a:solidFill>
                  <a:srgbClr val="4D4D4F"/>
                </a:solidFill>
                <a:latin typeface="Palatino Linotype"/>
                <a:cs typeface="Palatino Linotype"/>
              </a:rPr>
              <a:t>20-30%</a:t>
            </a:r>
            <a:r>
              <a:rPr sz="1112" i="1" spc="-111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out  </a:t>
            </a:r>
            <a:r>
              <a:rPr sz="1112" i="1" spc="4" dirty="0">
                <a:solidFill>
                  <a:srgbClr val="4D4D4F"/>
                </a:solidFill>
                <a:latin typeface="Palatino Linotype"/>
                <a:cs typeface="Palatino Linotype"/>
              </a:rPr>
              <a:t>of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this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figure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is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wasted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due</a:t>
            </a:r>
            <a:r>
              <a:rPr sz="1112" i="1" spc="-90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</a:t>
            </a:r>
            <a:endParaRPr sz="1112">
              <a:latin typeface="Palatino Linotype"/>
              <a:cs typeface="Palatino Linotype"/>
            </a:endParaRPr>
          </a:p>
          <a:p>
            <a:pPr marL="10860"/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evaporation </a:t>
            </a:r>
            <a:r>
              <a:rPr sz="1112" i="1" dirty="0">
                <a:solidFill>
                  <a:srgbClr val="4D4D4F"/>
                </a:solidFill>
                <a:latin typeface="Palatino Linotype"/>
                <a:cs typeface="Palatino Linotype"/>
              </a:rPr>
              <a:t>and</a:t>
            </a:r>
            <a:r>
              <a:rPr sz="1112" i="1" spc="-38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over-watering.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4000027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525000" cy="68599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AA6E4F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90" y="1759655"/>
            <a:ext cx="1049542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Offspring</a:t>
            </a:r>
            <a:r>
              <a:rPr sz="1100" spc="-12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Care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89" y="1898661"/>
            <a:ext cx="28071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Control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growing conditions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the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offspring  </a:t>
            </a:r>
            <a:r>
              <a:rPr sz="1000" spc="14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9" y="2015948"/>
            <a:ext cx="263982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animal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farms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ensure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its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survival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1000" spc="-90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health.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8" y="2373823"/>
            <a:ext cx="1174489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Animal</a:t>
            </a:r>
            <a:r>
              <a:rPr sz="1100" spc="-9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26" dirty="0">
                <a:solidFill>
                  <a:srgbClr val="FFFFFF"/>
                </a:solidFill>
                <a:latin typeface="Tahoma"/>
                <a:cs typeface="Tahoma"/>
              </a:rPr>
              <a:t>Tracking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2512829"/>
            <a:ext cx="28071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Location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identification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animals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grazing </a:t>
            </a:r>
            <a:r>
              <a:rPr sz="1000" spc="13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9" y="2630116"/>
            <a:ext cx="2271234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open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pastures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or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location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big</a:t>
            </a:r>
            <a:r>
              <a:rPr sz="1000" spc="-6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stables.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2989653"/>
            <a:ext cx="1188372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13" dirty="0">
                <a:solidFill>
                  <a:srgbClr val="FFFFFF"/>
                </a:solidFill>
                <a:latin typeface="Tahoma"/>
                <a:cs typeface="Tahoma"/>
              </a:rPr>
              <a:t>Toxic </a:t>
            </a:r>
            <a:r>
              <a:rPr sz="1100" spc="17" dirty="0">
                <a:solidFill>
                  <a:srgbClr val="FFFFFF"/>
                </a:solidFill>
                <a:latin typeface="Tahoma"/>
                <a:cs typeface="Tahoma"/>
              </a:rPr>
              <a:t>Gas</a:t>
            </a:r>
            <a:r>
              <a:rPr sz="1100" spc="-180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8" dirty="0">
                <a:solidFill>
                  <a:srgbClr val="FFFFFF"/>
                </a:solidFill>
                <a:latin typeface="Tahoma"/>
                <a:cs typeface="Tahoma"/>
              </a:rPr>
              <a:t>Levels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3128659"/>
            <a:ext cx="28071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7" dirty="0">
                <a:solidFill>
                  <a:srgbClr val="292829"/>
                </a:solidFill>
                <a:latin typeface="Arial"/>
                <a:cs typeface="Arial"/>
              </a:rPr>
              <a:t>Study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ventilation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air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quality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in </a:t>
            </a:r>
            <a:r>
              <a:rPr sz="1000" spc="17" dirty="0">
                <a:solidFill>
                  <a:srgbClr val="292829"/>
                </a:solidFill>
                <a:latin typeface="Arial"/>
                <a:cs typeface="Arial"/>
              </a:rPr>
              <a:t>farms </a:t>
            </a:r>
            <a:r>
              <a:rPr sz="1000" spc="26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90" y="3245946"/>
            <a:ext cx="255930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detection of </a:t>
            </a:r>
            <a:r>
              <a:rPr sz="1000" spc="21" dirty="0">
                <a:solidFill>
                  <a:srgbClr val="292829"/>
                </a:solidFill>
                <a:latin typeface="Arial"/>
                <a:cs typeface="Arial"/>
              </a:rPr>
              <a:t>harmful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gases </a:t>
            </a:r>
            <a:r>
              <a:rPr sz="1000" spc="26" dirty="0">
                <a:solidFill>
                  <a:srgbClr val="292829"/>
                </a:solidFill>
                <a:latin typeface="Arial"/>
                <a:cs typeface="Arial"/>
              </a:rPr>
              <a:t>from</a:t>
            </a:r>
            <a:r>
              <a:rPr sz="1000" spc="-4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excrements.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-152400" y="304800"/>
            <a:ext cx="7037188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985905"/>
            <a:r>
              <a:rPr sz="2800" spc="-26" dirty="0">
                <a:solidFill>
                  <a:srgbClr val="FFFFFF"/>
                </a:solidFill>
              </a:rPr>
              <a:t>SMART</a:t>
            </a:r>
          </a:p>
        </p:txBody>
      </p:sp>
      <p:sp>
        <p:nvSpPr>
          <p:cNvPr id="14" name="object 14"/>
          <p:cNvSpPr txBox="1"/>
          <p:nvPr/>
        </p:nvSpPr>
        <p:spPr>
          <a:xfrm>
            <a:off x="5334000" y="890199"/>
            <a:ext cx="2146451" cy="32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138" spc="-17" dirty="0">
                <a:solidFill>
                  <a:srgbClr val="FFFFFF"/>
                </a:solidFill>
                <a:latin typeface="Tahoma"/>
                <a:cs typeface="Tahoma"/>
              </a:rPr>
              <a:t>ANIMAL</a:t>
            </a:r>
            <a:r>
              <a:rPr sz="2138" spc="-239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38" spc="-30" dirty="0">
                <a:solidFill>
                  <a:srgbClr val="FFFFFF"/>
                </a:solidFill>
                <a:latin typeface="Tahoma"/>
                <a:cs typeface="Tahoma"/>
              </a:rPr>
              <a:t>FARMING</a:t>
            </a:r>
            <a:endParaRPr sz="2138" dirty="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015332" y="1702760"/>
            <a:ext cx="351859" cy="16458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50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51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52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0" y="5120900"/>
            <a:ext cx="2453785" cy="1222277"/>
          </a:xfrm>
          <a:custGeom>
            <a:avLst/>
            <a:gdLst/>
            <a:ahLst/>
            <a:cxnLst/>
            <a:rect l="l" t="t" r="r" b="b"/>
            <a:pathLst>
              <a:path w="2869565" h="1429384">
                <a:moveTo>
                  <a:pt x="0" y="1429207"/>
                </a:moveTo>
                <a:lnTo>
                  <a:pt x="2869196" y="1429207"/>
                </a:lnTo>
                <a:lnTo>
                  <a:pt x="2869196" y="0"/>
                </a:lnTo>
                <a:lnTo>
                  <a:pt x="0" y="0"/>
                </a:lnTo>
                <a:lnTo>
                  <a:pt x="0" y="1429207"/>
                </a:lnTo>
                <a:close/>
              </a:path>
            </a:pathLst>
          </a:custGeom>
          <a:solidFill>
            <a:srgbClr val="E9D9CE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7" name="object 17"/>
          <p:cNvSpPr txBox="1"/>
          <p:nvPr/>
        </p:nvSpPr>
        <p:spPr>
          <a:xfrm>
            <a:off x="412419" y="5259363"/>
            <a:ext cx="1892330" cy="93660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The CH</a:t>
            </a:r>
            <a:r>
              <a:rPr sz="962" i="1" spc="-44" baseline="-33333" dirty="0">
                <a:solidFill>
                  <a:srgbClr val="4D4D4F"/>
                </a:solidFill>
                <a:latin typeface="Palatino Linotype"/>
                <a:cs typeface="Palatino Linotype"/>
              </a:rPr>
              <a:t>4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emissions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from animal 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farming in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112" i="1" spc="-73" dirty="0">
                <a:solidFill>
                  <a:srgbClr val="4D4D4F"/>
                </a:solidFill>
                <a:latin typeface="Palatino Linotype"/>
                <a:cs typeface="Palatino Linotype"/>
              </a:rPr>
              <a:t>U.S.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have </a:t>
            </a:r>
            <a:r>
              <a:rPr sz="1112" i="1" spc="-17" dirty="0">
                <a:solidFill>
                  <a:srgbClr val="4D4D4F"/>
                </a:solidFill>
                <a:latin typeface="Palatino Linotype"/>
                <a:cs typeface="Palatino Linotype"/>
              </a:rPr>
              <a:t>increased  </a:t>
            </a:r>
            <a:r>
              <a:rPr sz="1112" i="1" spc="51" dirty="0">
                <a:solidFill>
                  <a:srgbClr val="4D4D4F"/>
                </a:solidFill>
                <a:latin typeface="Palatino Linotype"/>
                <a:cs typeface="Palatino Linotype"/>
              </a:rPr>
              <a:t>a </a:t>
            </a:r>
            <a:r>
              <a:rPr sz="1112" i="1" spc="-68" dirty="0">
                <a:solidFill>
                  <a:srgbClr val="4D4D4F"/>
                </a:solidFill>
                <a:latin typeface="Palatino Linotype"/>
                <a:cs typeface="Palatino Linotype"/>
              </a:rPr>
              <a:t>17% </a:t>
            </a:r>
            <a:r>
              <a:rPr sz="1112" i="1" spc="-38" dirty="0">
                <a:solidFill>
                  <a:srgbClr val="4D4D4F"/>
                </a:solidFill>
                <a:latin typeface="Palatino Linotype"/>
                <a:cs typeface="Palatino Linotype"/>
              </a:rPr>
              <a:t>during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the </a:t>
            </a:r>
            <a:r>
              <a:rPr sz="1112" i="1" spc="-21" dirty="0">
                <a:solidFill>
                  <a:srgbClr val="4D4D4F"/>
                </a:solidFill>
                <a:latin typeface="Palatino Linotype"/>
                <a:cs typeface="Palatino Linotype"/>
              </a:rPr>
              <a:t>past</a:t>
            </a:r>
            <a:r>
              <a:rPr sz="1112" i="1" spc="-10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dirty="0">
                <a:solidFill>
                  <a:srgbClr val="4D4D4F"/>
                </a:solidFill>
                <a:latin typeface="Palatino Linotype"/>
                <a:cs typeface="Palatino Linotype"/>
              </a:rPr>
              <a:t>decade.</a:t>
            </a:r>
            <a:endParaRPr sz="1112">
              <a:latin typeface="Palatino Linotype"/>
              <a:cs typeface="Palatino Linotype"/>
            </a:endParaRPr>
          </a:p>
          <a:p>
            <a:pPr marL="10860" marR="710772">
              <a:lnSpc>
                <a:spcPts val="1197"/>
              </a:lnSpc>
              <a:spcBef>
                <a:spcPts val="881"/>
              </a:spcBef>
            </a:pPr>
            <a:r>
              <a:rPr sz="1112" b="1" i="1" spc="26" dirty="0">
                <a:solidFill>
                  <a:srgbClr val="4D4D4F"/>
                </a:solidFill>
                <a:latin typeface="Cambria"/>
                <a:cs typeface="Cambria"/>
              </a:rPr>
              <a:t>U. </a:t>
            </a:r>
            <a:r>
              <a:rPr sz="1112" b="1" i="1" spc="13" dirty="0">
                <a:solidFill>
                  <a:srgbClr val="4D4D4F"/>
                </a:solidFill>
                <a:latin typeface="Cambria"/>
                <a:cs typeface="Cambria"/>
              </a:rPr>
              <a:t>S.</a:t>
            </a:r>
            <a:r>
              <a:rPr sz="1112" b="1" i="1" spc="-77" dirty="0">
                <a:solidFill>
                  <a:srgbClr val="4D4D4F"/>
                </a:solidFill>
                <a:latin typeface="Cambria"/>
                <a:cs typeface="Cambria"/>
              </a:rPr>
              <a:t> </a:t>
            </a:r>
            <a:r>
              <a:rPr sz="1112" b="1" i="1" spc="-56" dirty="0">
                <a:solidFill>
                  <a:srgbClr val="4D4D4F"/>
                </a:solidFill>
                <a:latin typeface="Cambria"/>
                <a:cs typeface="Cambria"/>
              </a:rPr>
              <a:t>Environmental  </a:t>
            </a:r>
            <a:r>
              <a:rPr sz="1112" b="1" i="1" spc="-51" dirty="0">
                <a:solidFill>
                  <a:srgbClr val="4D4D4F"/>
                </a:solidFill>
                <a:latin typeface="Cambria"/>
                <a:cs typeface="Cambria"/>
              </a:rPr>
              <a:t>Protection</a:t>
            </a:r>
            <a:r>
              <a:rPr sz="1112" b="1" i="1" spc="-68" dirty="0">
                <a:solidFill>
                  <a:srgbClr val="4D4D4F"/>
                </a:solidFill>
                <a:latin typeface="Cambria"/>
                <a:cs typeface="Cambria"/>
              </a:rPr>
              <a:t> </a:t>
            </a:r>
            <a:r>
              <a:rPr sz="1112" b="1" i="1" spc="-56" dirty="0">
                <a:solidFill>
                  <a:srgbClr val="4D4D4F"/>
                </a:solidFill>
                <a:latin typeface="Cambria"/>
                <a:cs typeface="Cambria"/>
              </a:rPr>
              <a:t>Agency</a:t>
            </a:r>
            <a:endParaRPr sz="1112">
              <a:latin typeface="Cambria"/>
              <a:cs typeface="Cambria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2895795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92964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FF99C3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422488" y="1759655"/>
            <a:ext cx="1581257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Energy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17" dirty="0">
                <a:solidFill>
                  <a:srgbClr val="FFFFFF"/>
                </a:solidFill>
                <a:latin typeface="Tahoma"/>
                <a:cs typeface="Tahoma"/>
              </a:rPr>
              <a:t>Water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Use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22489" y="1898661"/>
            <a:ext cx="280780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Energy and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water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supply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consumption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monitoring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22488" y="2015948"/>
            <a:ext cx="2807111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obtain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17" dirty="0">
                <a:solidFill>
                  <a:srgbClr val="292829"/>
                </a:solidFill>
                <a:latin typeface="Arial"/>
                <a:cs typeface="Arial"/>
              </a:rPr>
              <a:t>advice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on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how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26" dirty="0">
                <a:solidFill>
                  <a:srgbClr val="292829"/>
                </a:solidFill>
                <a:latin typeface="Arial"/>
                <a:cs typeface="Arial"/>
              </a:rPr>
              <a:t>save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cost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1000" spc="-68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resources.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22488" y="2373823"/>
            <a:ext cx="1938044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21" dirty="0">
                <a:solidFill>
                  <a:srgbClr val="FFFFFF"/>
                </a:solidFill>
                <a:latin typeface="Tahoma"/>
                <a:cs typeface="Tahoma"/>
              </a:rPr>
              <a:t>Remote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Control</a:t>
            </a:r>
            <a:r>
              <a:rPr sz="1100" spc="-162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Appliances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22489" y="2512829"/>
            <a:ext cx="280780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Switching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on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off remotely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appliances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</a:t>
            </a:r>
            <a:r>
              <a:rPr sz="1000" spc="8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17" dirty="0">
                <a:solidFill>
                  <a:srgbClr val="292829"/>
                </a:solidFill>
                <a:latin typeface="Arial"/>
                <a:cs typeface="Arial"/>
              </a:rPr>
              <a:t>avoid</a:t>
            </a:r>
            <a:endParaRPr sz="10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22488" y="2630116"/>
            <a:ext cx="1535443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accidents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</a:t>
            </a:r>
            <a:r>
              <a:rPr sz="1000" spc="-26" dirty="0">
                <a:solidFill>
                  <a:srgbClr val="292829"/>
                </a:solidFill>
                <a:latin typeface="Arial"/>
                <a:cs typeface="Arial"/>
              </a:rPr>
              <a:t>save</a:t>
            </a:r>
            <a:r>
              <a:rPr sz="10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energy.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22489" y="2989653"/>
            <a:ext cx="200190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17" dirty="0">
                <a:solidFill>
                  <a:srgbClr val="FFFFFF"/>
                </a:solidFill>
                <a:latin typeface="Tahoma"/>
                <a:cs typeface="Tahoma"/>
              </a:rPr>
              <a:t>Intrusion Detection</a:t>
            </a:r>
            <a:r>
              <a:rPr sz="1100" spc="-17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0" dirty="0">
                <a:solidFill>
                  <a:srgbClr val="FFFFFF"/>
                </a:solidFill>
                <a:latin typeface="Tahoma"/>
                <a:cs typeface="Tahoma"/>
              </a:rPr>
              <a:t>Systems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2489" y="3128659"/>
            <a:ext cx="280780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Detection  of 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windows 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 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doors  </a:t>
            </a:r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openings </a:t>
            </a:r>
            <a:r>
              <a:rPr sz="1000" spc="51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-9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22488" y="3245946"/>
            <a:ext cx="174368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violations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to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prevent</a:t>
            </a:r>
            <a:r>
              <a:rPr sz="1000" spc="-34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13" dirty="0">
                <a:solidFill>
                  <a:srgbClr val="292829"/>
                </a:solidFill>
                <a:latin typeface="Arial"/>
                <a:cs typeface="Arial"/>
              </a:rPr>
              <a:t>intruders.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422490" y="3603974"/>
            <a:ext cx="1953315" cy="1692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100" spc="38" dirty="0">
                <a:solidFill>
                  <a:srgbClr val="FFFFFF"/>
                </a:solidFill>
                <a:latin typeface="Tahoma"/>
                <a:cs typeface="Tahoma"/>
              </a:rPr>
              <a:t>Art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" dirty="0">
                <a:solidFill>
                  <a:srgbClr val="FFFFFF"/>
                </a:solidFill>
                <a:latin typeface="Tahoma"/>
                <a:cs typeface="Tahoma"/>
              </a:rPr>
              <a:t>and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9" dirty="0">
                <a:solidFill>
                  <a:srgbClr val="FFFFFF"/>
                </a:solidFill>
                <a:latin typeface="Tahoma"/>
                <a:cs typeface="Tahoma"/>
              </a:rPr>
              <a:t>Goods</a:t>
            </a:r>
            <a:r>
              <a:rPr sz="1100" spc="-68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1100" spc="34" dirty="0">
                <a:solidFill>
                  <a:srgbClr val="FFFFFF"/>
                </a:solidFill>
                <a:latin typeface="Tahoma"/>
                <a:cs typeface="Tahoma"/>
              </a:rPr>
              <a:t>Preservation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22488" y="3742980"/>
            <a:ext cx="2807111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Monitoring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of </a:t>
            </a:r>
            <a:r>
              <a:rPr sz="1000" spc="4" dirty="0">
                <a:solidFill>
                  <a:srgbClr val="292829"/>
                </a:solidFill>
                <a:latin typeface="Arial"/>
                <a:cs typeface="Arial"/>
              </a:rPr>
              <a:t>conditions </a:t>
            </a:r>
            <a:r>
              <a:rPr sz="1000" dirty="0">
                <a:solidFill>
                  <a:srgbClr val="292829"/>
                </a:solidFill>
                <a:latin typeface="Arial"/>
                <a:cs typeface="Arial"/>
              </a:rPr>
              <a:t>inside </a:t>
            </a:r>
            <a:r>
              <a:rPr sz="1000" spc="9" dirty="0">
                <a:solidFill>
                  <a:srgbClr val="292829"/>
                </a:solidFill>
                <a:latin typeface="Arial"/>
                <a:cs typeface="Arial"/>
              </a:rPr>
              <a:t>museums </a:t>
            </a:r>
            <a:r>
              <a:rPr sz="1000" spc="-13" dirty="0">
                <a:solidFill>
                  <a:srgbClr val="292829"/>
                </a:solidFill>
                <a:latin typeface="Arial"/>
                <a:cs typeface="Arial"/>
              </a:rPr>
              <a:t>and</a:t>
            </a:r>
            <a:r>
              <a:rPr sz="1000" spc="137" dirty="0">
                <a:solidFill>
                  <a:srgbClr val="292829"/>
                </a:solidFill>
                <a:latin typeface="Arial"/>
                <a:cs typeface="Arial"/>
              </a:rPr>
              <a:t> </a:t>
            </a:r>
            <a:r>
              <a:rPr sz="1000" spc="26" dirty="0">
                <a:solidFill>
                  <a:srgbClr val="292829"/>
                </a:solidFill>
                <a:latin typeface="Arial"/>
                <a:cs typeface="Arial"/>
              </a:rPr>
              <a:t>art</a:t>
            </a:r>
            <a:endParaRPr sz="1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422489" y="3860266"/>
            <a:ext cx="739955" cy="15388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1000" spc="-4" dirty="0">
                <a:solidFill>
                  <a:srgbClr val="292829"/>
                </a:solidFill>
                <a:latin typeface="Arial"/>
                <a:cs typeface="Arial"/>
              </a:rPr>
              <a:t>warehouses.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>
            <a:spLocks noGrp="1"/>
          </p:cNvSpPr>
          <p:nvPr>
            <p:ph type="title"/>
          </p:nvPr>
        </p:nvSpPr>
        <p:spPr>
          <a:xfrm>
            <a:off x="228600" y="381000"/>
            <a:ext cx="7037188" cy="369332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474953"/>
            <a:r>
              <a:rPr sz="2400" spc="-120" dirty="0">
                <a:solidFill>
                  <a:srgbClr val="FFFFFF"/>
                </a:solidFill>
              </a:rPr>
              <a:t>DOMOTIC</a:t>
            </a:r>
            <a:r>
              <a:rPr sz="2400" spc="-244" dirty="0">
                <a:solidFill>
                  <a:srgbClr val="FFFFFF"/>
                </a:solidFill>
              </a:rPr>
              <a:t> </a:t>
            </a:r>
            <a:r>
              <a:rPr sz="2400" spc="38" dirty="0">
                <a:solidFill>
                  <a:srgbClr val="FFFFFF"/>
                </a:solidFill>
              </a:rPr>
              <a:t>&amp;</a:t>
            </a:r>
          </a:p>
        </p:txBody>
      </p:sp>
      <p:sp>
        <p:nvSpPr>
          <p:cNvPr id="17" name="object 17"/>
          <p:cNvSpPr txBox="1"/>
          <p:nvPr/>
        </p:nvSpPr>
        <p:spPr>
          <a:xfrm>
            <a:off x="5334000" y="890199"/>
            <a:ext cx="2384282" cy="32900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138" spc="-56" dirty="0">
                <a:solidFill>
                  <a:srgbClr val="FFFFFF"/>
                </a:solidFill>
                <a:latin typeface="Tahoma"/>
                <a:cs typeface="Tahoma"/>
              </a:rPr>
              <a:t>HOME</a:t>
            </a:r>
            <a:r>
              <a:rPr sz="2138" spc="-244" dirty="0">
                <a:solidFill>
                  <a:srgbClr val="FFFFFF"/>
                </a:solidFill>
                <a:latin typeface="Tahoma"/>
                <a:cs typeface="Tahoma"/>
              </a:rPr>
              <a:t> </a:t>
            </a:r>
            <a:r>
              <a:rPr sz="2138" spc="-86" dirty="0">
                <a:solidFill>
                  <a:srgbClr val="FFFFFF"/>
                </a:solidFill>
                <a:latin typeface="Tahoma"/>
                <a:cs typeface="Tahoma"/>
              </a:rPr>
              <a:t>AUTOMATION</a:t>
            </a:r>
            <a:endParaRPr sz="2138" dirty="0">
              <a:latin typeface="Tahoma"/>
              <a:cs typeface="Tahom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015332" y="1702760"/>
            <a:ext cx="351859" cy="22713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53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54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55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56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0" y="5120900"/>
            <a:ext cx="2453785" cy="818833"/>
          </a:xfrm>
          <a:custGeom>
            <a:avLst/>
            <a:gdLst/>
            <a:ahLst/>
            <a:cxnLst/>
            <a:rect l="l" t="t" r="r" b="b"/>
            <a:pathLst>
              <a:path w="2869565" h="957579">
                <a:moveTo>
                  <a:pt x="0" y="957592"/>
                </a:moveTo>
                <a:lnTo>
                  <a:pt x="2869196" y="957592"/>
                </a:lnTo>
                <a:lnTo>
                  <a:pt x="2869196" y="0"/>
                </a:lnTo>
                <a:lnTo>
                  <a:pt x="0" y="0"/>
                </a:lnTo>
                <a:lnTo>
                  <a:pt x="0" y="957592"/>
                </a:lnTo>
                <a:close/>
              </a:path>
            </a:pathLst>
          </a:custGeom>
          <a:solidFill>
            <a:srgbClr val="FFEBF3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20" name="object 20"/>
          <p:cNvSpPr txBox="1"/>
          <p:nvPr/>
        </p:nvSpPr>
        <p:spPr>
          <a:xfrm>
            <a:off x="412418" y="5259363"/>
            <a:ext cx="1887443" cy="5134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European </a:t>
            </a:r>
            <a:r>
              <a:rPr sz="1112" i="1" spc="-47" dirty="0">
                <a:solidFill>
                  <a:srgbClr val="4D4D4F"/>
                </a:solidFill>
                <a:latin typeface="Palatino Linotype"/>
                <a:cs typeface="Palatino Linotype"/>
              </a:rPr>
              <a:t>Union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homes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should</a:t>
            </a:r>
            <a:r>
              <a:rPr sz="1112" i="1" spc="-120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38" dirty="0">
                <a:solidFill>
                  <a:srgbClr val="4D4D4F"/>
                </a:solidFill>
                <a:latin typeface="Palatino Linotype"/>
                <a:cs typeface="Palatino Linotype"/>
              </a:rPr>
              <a:t>cut  energy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consumption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by </a:t>
            </a:r>
            <a:r>
              <a:rPr sz="1112" i="1" spc="-77" dirty="0">
                <a:solidFill>
                  <a:srgbClr val="4D4D4F"/>
                </a:solidFill>
                <a:latin typeface="Palatino Linotype"/>
                <a:cs typeface="Palatino Linotype"/>
              </a:rPr>
              <a:t>20%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by  2020 according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 </a:t>
            </a:r>
            <a:r>
              <a:rPr sz="1112" i="1" spc="-43" dirty="0">
                <a:solidFill>
                  <a:srgbClr val="4D4D4F"/>
                </a:solidFill>
                <a:latin typeface="Palatino Linotype"/>
                <a:cs typeface="Palatino Linotype"/>
              </a:rPr>
              <a:t>Kyoto</a:t>
            </a:r>
            <a:r>
              <a:rPr sz="1112" i="1" spc="-97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Protocol.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4278839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E3F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این </a:t>
            </a:r>
            <a:r>
              <a:rPr lang="fa-IR" sz="3600" spc="300" dirty="0" smtClean="0">
                <a:solidFill>
                  <a:srgbClr val="AFB42B"/>
                </a:solidFill>
                <a:cs typeface="B Yekan" pitchFamily="2" charset="-78"/>
              </a:rPr>
              <a:t>اشـــیــا</a:t>
            </a:r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، می‌توانند سیستم‌ها را برای ما خودکار کرده، ارتباطات ما را تسهیل کنند و داده‌های مفیدی را برای ما جمع‌آوری نمایند. </a:t>
            </a:r>
            <a:endParaRPr lang="en-US" sz="36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95" y="1"/>
            <a:ext cx="9447605" cy="68227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3" name="object 3"/>
          <p:cNvSpPr/>
          <p:nvPr/>
        </p:nvSpPr>
        <p:spPr>
          <a:xfrm>
            <a:off x="4863847" y="195478"/>
            <a:ext cx="3540314" cy="6464872"/>
          </a:xfrm>
          <a:custGeom>
            <a:avLst/>
            <a:gdLst/>
            <a:ahLst/>
            <a:cxnLst/>
            <a:rect l="l" t="t" r="r" b="b"/>
            <a:pathLst>
              <a:path w="4140200" h="7560309">
                <a:moveTo>
                  <a:pt x="0" y="7560005"/>
                </a:moveTo>
                <a:lnTo>
                  <a:pt x="4139996" y="7560005"/>
                </a:lnTo>
                <a:lnTo>
                  <a:pt x="4139996" y="0"/>
                </a:lnTo>
                <a:lnTo>
                  <a:pt x="0" y="0"/>
                </a:lnTo>
                <a:lnTo>
                  <a:pt x="0" y="7560005"/>
                </a:lnTo>
                <a:close/>
              </a:path>
            </a:pathLst>
          </a:custGeom>
          <a:solidFill>
            <a:srgbClr val="475FA4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4" name="object 4"/>
          <p:cNvSpPr txBox="1"/>
          <p:nvPr/>
        </p:nvSpPr>
        <p:spPr>
          <a:xfrm>
            <a:off x="5390855" y="3590410"/>
            <a:ext cx="2685757" cy="385604"/>
          </a:xfrm>
          <a:prstGeom prst="rect">
            <a:avLst/>
          </a:prstGeom>
          <a:noFill/>
        </p:spPr>
        <p:txBody>
          <a:bodyPr vert="horz" wrap="square" lIns="0" tIns="13575" rIns="0" bIns="0" rtlCol="0">
            <a:spAutoFit/>
          </a:bodyPr>
          <a:lstStyle/>
          <a:p>
            <a:pPr marL="42353">
              <a:lnSpc>
                <a:spcPts val="1112"/>
              </a:lnSpc>
              <a:spcBef>
                <a:spcPts val="107"/>
              </a:spcBef>
            </a:pPr>
            <a:r>
              <a:rPr sz="1200" spc="30" dirty="0">
                <a:solidFill>
                  <a:schemeClr val="bg1"/>
                </a:solidFill>
                <a:latin typeface="Tahoma"/>
                <a:cs typeface="Tahoma"/>
              </a:rPr>
              <a:t>Patients</a:t>
            </a:r>
            <a:r>
              <a:rPr sz="1200" spc="-9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200" spc="34" dirty="0">
                <a:solidFill>
                  <a:schemeClr val="bg1"/>
                </a:solidFill>
                <a:latin typeface="Tahoma"/>
                <a:cs typeface="Tahoma"/>
              </a:rPr>
              <a:t>Surveillance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2353" marR="39095">
              <a:lnSpc>
                <a:spcPts val="924"/>
              </a:lnSpc>
              <a:spcBef>
                <a:spcPts val="13"/>
              </a:spcBef>
            </a:pP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Monitoring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of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conditions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of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patients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inside 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hospitals </a:t>
            </a:r>
            <a:r>
              <a:rPr sz="1050" spc="-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and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old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people’s</a:t>
            </a:r>
            <a:r>
              <a:rPr sz="1050" spc="-26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-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home.</a:t>
            </a:r>
            <a:endParaRPr sz="105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85642" y="1746091"/>
            <a:ext cx="2691558" cy="385604"/>
          </a:xfrm>
          <a:prstGeom prst="rect">
            <a:avLst/>
          </a:prstGeom>
          <a:noFill/>
        </p:spPr>
        <p:txBody>
          <a:bodyPr vert="horz" wrap="square" lIns="0" tIns="13575" rIns="0" bIns="0" rtlCol="0">
            <a:spAutoFit/>
          </a:bodyPr>
          <a:lstStyle/>
          <a:p>
            <a:pPr marL="47239">
              <a:lnSpc>
                <a:spcPts val="1112"/>
              </a:lnSpc>
              <a:spcBef>
                <a:spcPts val="107"/>
              </a:spcBef>
            </a:pPr>
            <a:r>
              <a:rPr sz="1200" spc="60" dirty="0">
                <a:solidFill>
                  <a:schemeClr val="bg1"/>
                </a:solidFill>
                <a:latin typeface="Tahoma"/>
                <a:cs typeface="Tahoma"/>
              </a:rPr>
              <a:t>Fall</a:t>
            </a:r>
            <a:r>
              <a:rPr sz="1200" spc="-124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200" spc="17" dirty="0">
                <a:solidFill>
                  <a:schemeClr val="bg1"/>
                </a:solidFill>
                <a:latin typeface="Tahoma"/>
                <a:cs typeface="Tahoma"/>
              </a:rPr>
              <a:t>Detection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7239" marR="39095">
              <a:lnSpc>
                <a:spcPts val="924"/>
              </a:lnSpc>
              <a:spcBef>
                <a:spcPts val="13"/>
              </a:spcBef>
            </a:pPr>
            <a:r>
              <a:rPr sz="1050" spc="-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Assistance </a:t>
            </a:r>
            <a:r>
              <a:rPr sz="1050" spc="21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for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elderly </a:t>
            </a:r>
            <a:r>
              <a:rPr sz="1050" spc="1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or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disabled </a:t>
            </a:r>
            <a:r>
              <a:rPr sz="1050" spc="-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people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living  </a:t>
            </a:r>
            <a:r>
              <a:rPr sz="1050" spc="-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independent.</a:t>
            </a:r>
            <a:endParaRPr sz="105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85642" y="2360260"/>
            <a:ext cx="2691558" cy="385604"/>
          </a:xfrm>
          <a:prstGeom prst="rect">
            <a:avLst/>
          </a:prstGeom>
          <a:noFill/>
        </p:spPr>
        <p:txBody>
          <a:bodyPr vert="horz" wrap="square" lIns="0" tIns="13575" rIns="0" bIns="0" rtlCol="0">
            <a:spAutoFit/>
          </a:bodyPr>
          <a:lstStyle/>
          <a:p>
            <a:pPr marL="47239">
              <a:lnSpc>
                <a:spcPts val="1112"/>
              </a:lnSpc>
              <a:spcBef>
                <a:spcPts val="107"/>
              </a:spcBef>
            </a:pPr>
            <a:r>
              <a:rPr sz="1200" spc="34" dirty="0">
                <a:solidFill>
                  <a:schemeClr val="bg1"/>
                </a:solidFill>
                <a:latin typeface="Tahoma"/>
                <a:cs typeface="Tahoma"/>
              </a:rPr>
              <a:t>Medical</a:t>
            </a:r>
            <a:r>
              <a:rPr sz="1200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200" spc="38" dirty="0">
                <a:solidFill>
                  <a:schemeClr val="bg1"/>
                </a:solidFill>
                <a:latin typeface="Tahoma"/>
                <a:cs typeface="Tahoma"/>
              </a:rPr>
              <a:t>Fridges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7239" marR="39095">
              <a:lnSpc>
                <a:spcPts val="924"/>
              </a:lnSpc>
              <a:spcBef>
                <a:spcPts val="13"/>
              </a:spcBef>
            </a:pP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Control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of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conditions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inside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freezers </a:t>
            </a:r>
            <a:r>
              <a:rPr sz="1050" spc="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storing  </a:t>
            </a:r>
            <a:r>
              <a:rPr sz="1050" spc="-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vaccines,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medicines </a:t>
            </a:r>
            <a:r>
              <a:rPr sz="1050" spc="-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and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organic</a:t>
            </a:r>
            <a:r>
              <a:rPr sz="1050" spc="4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elements.</a:t>
            </a:r>
            <a:endParaRPr sz="105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85642" y="2976090"/>
            <a:ext cx="2691558" cy="385604"/>
          </a:xfrm>
          <a:prstGeom prst="rect">
            <a:avLst/>
          </a:prstGeom>
          <a:noFill/>
        </p:spPr>
        <p:txBody>
          <a:bodyPr vert="horz" wrap="square" lIns="0" tIns="13575" rIns="0" bIns="0" rtlCol="0">
            <a:spAutoFit/>
          </a:bodyPr>
          <a:lstStyle/>
          <a:p>
            <a:pPr marL="47239">
              <a:lnSpc>
                <a:spcPts val="1112"/>
              </a:lnSpc>
              <a:spcBef>
                <a:spcPts val="107"/>
              </a:spcBef>
            </a:pPr>
            <a:r>
              <a:rPr sz="1200" spc="30" dirty="0">
                <a:solidFill>
                  <a:schemeClr val="bg1"/>
                </a:solidFill>
                <a:latin typeface="Tahoma"/>
                <a:cs typeface="Tahoma"/>
              </a:rPr>
              <a:t>Sportsmen</a:t>
            </a:r>
            <a:r>
              <a:rPr sz="1200" spc="-120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200" spc="34" dirty="0">
                <a:solidFill>
                  <a:schemeClr val="bg1"/>
                </a:solidFill>
                <a:latin typeface="Tahoma"/>
                <a:cs typeface="Tahoma"/>
              </a:rPr>
              <a:t>Care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7239" marR="39095">
              <a:lnSpc>
                <a:spcPts val="924"/>
              </a:lnSpc>
              <a:spcBef>
                <a:spcPts val="13"/>
              </a:spcBef>
            </a:pPr>
            <a:r>
              <a:rPr sz="1050" spc="-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Vital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signs </a:t>
            </a:r>
            <a:r>
              <a:rPr sz="1050" spc="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monitoring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high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performance  centers </a:t>
            </a:r>
            <a:r>
              <a:rPr sz="1050" spc="-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and</a:t>
            </a:r>
            <a:r>
              <a:rPr sz="1050" spc="-86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fields.</a:t>
            </a:r>
            <a:endParaRPr sz="105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76200" y="381000"/>
            <a:ext cx="7037188" cy="430887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5717669"/>
            <a:r>
              <a:rPr sz="2800" spc="-21" dirty="0">
                <a:solidFill>
                  <a:srgbClr val="FFFFFF"/>
                </a:solidFill>
              </a:rPr>
              <a:t>eHEALTH</a:t>
            </a:r>
          </a:p>
        </p:txBody>
      </p:sp>
      <p:sp>
        <p:nvSpPr>
          <p:cNvPr id="9" name="object 9"/>
          <p:cNvSpPr txBox="1"/>
          <p:nvPr/>
        </p:nvSpPr>
        <p:spPr>
          <a:xfrm>
            <a:off x="5015332" y="1702760"/>
            <a:ext cx="351859" cy="289694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/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57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58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59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60</a:t>
            </a:r>
            <a:endParaRPr sz="2565">
              <a:latin typeface="Tahoma"/>
              <a:cs typeface="Tahoma"/>
            </a:endParaRPr>
          </a:p>
          <a:p>
            <a:pPr marL="10860">
              <a:spcBef>
                <a:spcPts val="1757"/>
              </a:spcBef>
            </a:pPr>
            <a:r>
              <a:rPr sz="2565" spc="-107" dirty="0">
                <a:solidFill>
                  <a:srgbClr val="FFFFFF"/>
                </a:solidFill>
                <a:latin typeface="Tahoma"/>
                <a:cs typeface="Tahoma"/>
              </a:rPr>
              <a:t>61</a:t>
            </a:r>
            <a:endParaRPr sz="2565">
              <a:latin typeface="Tahoma"/>
              <a:cs typeface="Tahom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0855" y="4203232"/>
            <a:ext cx="2685757" cy="385604"/>
          </a:xfrm>
          <a:prstGeom prst="rect">
            <a:avLst/>
          </a:prstGeom>
          <a:noFill/>
        </p:spPr>
        <p:txBody>
          <a:bodyPr vert="horz" wrap="square" lIns="0" tIns="13575" rIns="0" bIns="0" rtlCol="0">
            <a:spAutoFit/>
          </a:bodyPr>
          <a:lstStyle/>
          <a:p>
            <a:pPr marL="42353">
              <a:lnSpc>
                <a:spcPts val="1112"/>
              </a:lnSpc>
              <a:spcBef>
                <a:spcPts val="107"/>
              </a:spcBef>
            </a:pPr>
            <a:r>
              <a:rPr sz="1200" spc="30" dirty="0">
                <a:solidFill>
                  <a:schemeClr val="bg1"/>
                </a:solidFill>
                <a:latin typeface="Tahoma"/>
                <a:cs typeface="Tahoma"/>
              </a:rPr>
              <a:t>Ultraviolet</a:t>
            </a:r>
            <a:r>
              <a:rPr sz="1200" spc="-103" dirty="0">
                <a:solidFill>
                  <a:schemeClr val="bg1"/>
                </a:solidFill>
                <a:latin typeface="Tahoma"/>
                <a:cs typeface="Tahoma"/>
              </a:rPr>
              <a:t> </a:t>
            </a:r>
            <a:r>
              <a:rPr sz="1200" spc="21" dirty="0">
                <a:solidFill>
                  <a:schemeClr val="bg1"/>
                </a:solidFill>
                <a:latin typeface="Tahoma"/>
                <a:cs typeface="Tahoma"/>
              </a:rPr>
              <a:t>Radiation</a:t>
            </a:r>
            <a:endParaRPr sz="1200" dirty="0">
              <a:solidFill>
                <a:schemeClr val="bg1"/>
              </a:solidFill>
              <a:latin typeface="Tahoma"/>
              <a:cs typeface="Tahoma"/>
            </a:endParaRPr>
          </a:p>
          <a:p>
            <a:pPr marL="42353" marR="39095">
              <a:lnSpc>
                <a:spcPts val="924"/>
              </a:lnSpc>
              <a:spcBef>
                <a:spcPts val="13"/>
              </a:spcBef>
            </a:pP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Measurement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of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-6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UV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sun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-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rays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to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warn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-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people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not</a:t>
            </a:r>
            <a:r>
              <a:rPr sz="1050" spc="-4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to  </a:t>
            </a:r>
            <a:r>
              <a:rPr sz="1050" spc="-17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be exposed </a:t>
            </a:r>
            <a:r>
              <a:rPr sz="1050" spc="9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in certain</a:t>
            </a:r>
            <a:r>
              <a:rPr sz="1050" spc="-13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 </a:t>
            </a:r>
            <a:r>
              <a:rPr sz="1050" spc="4" dirty="0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hours.</a:t>
            </a:r>
            <a:endParaRPr sz="1050" dirty="0">
              <a:solidFill>
                <a:schemeClr val="tx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0" y="5120900"/>
            <a:ext cx="2453785" cy="677655"/>
          </a:xfrm>
          <a:custGeom>
            <a:avLst/>
            <a:gdLst/>
            <a:ahLst/>
            <a:cxnLst/>
            <a:rect l="l" t="t" r="r" b="b"/>
            <a:pathLst>
              <a:path w="2869565" h="792479">
                <a:moveTo>
                  <a:pt x="0" y="791997"/>
                </a:moveTo>
                <a:lnTo>
                  <a:pt x="2869196" y="791997"/>
                </a:lnTo>
                <a:lnTo>
                  <a:pt x="2869196" y="0"/>
                </a:lnTo>
                <a:lnTo>
                  <a:pt x="0" y="0"/>
                </a:lnTo>
                <a:lnTo>
                  <a:pt x="0" y="791997"/>
                </a:lnTo>
                <a:close/>
              </a:path>
            </a:pathLst>
          </a:custGeom>
          <a:solidFill>
            <a:srgbClr val="DADFED"/>
          </a:solidFill>
        </p:spPr>
        <p:txBody>
          <a:bodyPr wrap="square" lIns="0" tIns="0" rIns="0" bIns="0" rtlCol="0"/>
          <a:lstStyle/>
          <a:p>
            <a:endParaRPr sz="1539"/>
          </a:p>
        </p:txBody>
      </p:sp>
      <p:sp>
        <p:nvSpPr>
          <p:cNvPr id="12" name="object 12"/>
          <p:cNvSpPr txBox="1"/>
          <p:nvPr/>
        </p:nvSpPr>
        <p:spPr>
          <a:xfrm>
            <a:off x="412418" y="5259364"/>
            <a:ext cx="1657214" cy="34227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0860" marR="4344"/>
            <a:r>
              <a:rPr sz="1112" i="1" spc="17" dirty="0">
                <a:solidFill>
                  <a:srgbClr val="4D4D4F"/>
                </a:solidFill>
                <a:latin typeface="Palatino Linotype"/>
                <a:cs typeface="Palatino Linotype"/>
              </a:rPr>
              <a:t>65+ </a:t>
            </a:r>
            <a:r>
              <a:rPr sz="1112" i="1" spc="-13" dirty="0">
                <a:solidFill>
                  <a:srgbClr val="4D4D4F"/>
                </a:solidFill>
                <a:latin typeface="Palatino Linotype"/>
                <a:cs typeface="Palatino Linotype"/>
              </a:rPr>
              <a:t>people </a:t>
            </a:r>
            <a:r>
              <a:rPr sz="1112" i="1" spc="-34" dirty="0">
                <a:solidFill>
                  <a:srgbClr val="4D4D4F"/>
                </a:solidFill>
                <a:latin typeface="Palatino Linotype"/>
                <a:cs typeface="Palatino Linotype"/>
              </a:rPr>
              <a:t>will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go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from </a:t>
            </a:r>
            <a:r>
              <a:rPr sz="1112" i="1" spc="-90" dirty="0">
                <a:solidFill>
                  <a:srgbClr val="4D4D4F"/>
                </a:solidFill>
                <a:latin typeface="Palatino Linotype"/>
                <a:cs typeface="Palatino Linotype"/>
              </a:rPr>
              <a:t>7% </a:t>
            </a:r>
            <a:r>
              <a:rPr sz="1112" i="1" spc="-9" dirty="0">
                <a:solidFill>
                  <a:srgbClr val="4D4D4F"/>
                </a:solidFill>
                <a:latin typeface="Palatino Linotype"/>
                <a:cs typeface="Palatino Linotype"/>
              </a:rPr>
              <a:t>to  </a:t>
            </a:r>
            <a:r>
              <a:rPr sz="1112" i="1" spc="-68" dirty="0">
                <a:solidFill>
                  <a:srgbClr val="4D4D4F"/>
                </a:solidFill>
                <a:latin typeface="Palatino Linotype"/>
                <a:cs typeface="Palatino Linotype"/>
              </a:rPr>
              <a:t>12% </a:t>
            </a:r>
            <a:r>
              <a:rPr sz="1112" i="1" spc="-30" dirty="0">
                <a:solidFill>
                  <a:srgbClr val="4D4D4F"/>
                </a:solidFill>
                <a:latin typeface="Palatino Linotype"/>
                <a:cs typeface="Palatino Linotype"/>
              </a:rPr>
              <a:t>by</a:t>
            </a:r>
            <a:r>
              <a:rPr sz="1112" i="1" spc="-56" dirty="0">
                <a:solidFill>
                  <a:srgbClr val="4D4D4F"/>
                </a:solidFill>
                <a:latin typeface="Palatino Linotype"/>
                <a:cs typeface="Palatino Linotype"/>
              </a:rPr>
              <a:t> </a:t>
            </a:r>
            <a:r>
              <a:rPr sz="1112" i="1" spc="-26" dirty="0">
                <a:solidFill>
                  <a:srgbClr val="4D4D4F"/>
                </a:solidFill>
                <a:latin typeface="Palatino Linotype"/>
                <a:cs typeface="Palatino Linotype"/>
              </a:rPr>
              <a:t>2030.</a:t>
            </a:r>
            <a:endParaRPr sz="1112">
              <a:latin typeface="Palatino Linotype"/>
              <a:cs typeface="Palatino Linotype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0" y="813327"/>
            <a:ext cx="7604072" cy="0"/>
          </a:xfrm>
          <a:custGeom>
            <a:avLst/>
            <a:gdLst/>
            <a:ahLst/>
            <a:cxnLst/>
            <a:rect l="l" t="t" r="r" b="b"/>
            <a:pathLst>
              <a:path w="8892540">
                <a:moveTo>
                  <a:pt x="0" y="0"/>
                </a:moveTo>
                <a:lnTo>
                  <a:pt x="8891993" y="0"/>
                </a:lnTo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 sz="1539"/>
          </a:p>
        </p:txBody>
      </p:sp>
    </p:spTree>
    <p:extLst>
      <p:ext uri="{BB962C8B-B14F-4D97-AF65-F5344CB8AC3E}">
        <p14:creationId xmlns:p14="http://schemas.microsoft.com/office/powerpoint/2010/main" val="18891073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676400"/>
            <a:ext cx="3121025" cy="26035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43434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slideshare.net/</a:t>
            </a:r>
            <a:r>
              <a:rPr lang="en-US" sz="4400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Tahoma" panose="020B0604030504040204" pitchFamily="34" charset="0"/>
                <a:cs typeface="Arial" panose="020B0604020202020204" pitchFamily="34" charset="0"/>
              </a:rPr>
              <a:t>mahdinasseri</a:t>
            </a:r>
            <a:endParaRPr lang="en-US" sz="4400" b="1" dirty="0">
              <a:solidFill>
                <a:schemeClr val="tx2">
                  <a:lumMod val="60000"/>
                  <a:lumOff val="40000"/>
                </a:schemeClr>
              </a:solidFill>
              <a:latin typeface="Arial" panose="020B0604020202020204" pitchFamily="34" charset="0"/>
              <a:ea typeface="Tahoma" panose="020B060403050404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382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solidFill>
                  <a:srgbClr val="151515"/>
                </a:solidFill>
                <a:cs typeface="B Yekan" pitchFamily="2" charset="-78"/>
              </a:rPr>
              <a:t>از این رو، اگر تا به حال در این باره چیزی نشنیده باشید، باید بدانید که </a:t>
            </a:r>
            <a:r>
              <a:rPr lang="fa-IR" sz="3600" spc="300" dirty="0" smtClean="0">
                <a:solidFill>
                  <a:srgbClr val="1E3F9F"/>
                </a:solidFill>
                <a:cs typeface="B Yekan" pitchFamily="2" charset="-78"/>
              </a:rPr>
              <a:t>ایــــنـــتـــرنـــت اشـــیــــا </a:t>
            </a:r>
            <a:r>
              <a:rPr lang="fa-IR" sz="3600" dirty="0" smtClean="0">
                <a:solidFill>
                  <a:srgbClr val="151515"/>
                </a:solidFill>
                <a:cs typeface="B Yekan" pitchFamily="2" charset="-78"/>
              </a:rPr>
              <a:t>به وقوع پیوسته است.</a:t>
            </a:r>
            <a:endParaRPr lang="en-US" sz="3600" dirty="0">
              <a:solidFill>
                <a:srgbClr val="151515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33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 حجم ارتباطات</a:t>
            </a:r>
          </a:p>
          <a:p>
            <a:pPr algn="ctr" rtl="1"/>
            <a:r>
              <a:rPr lang="fa-IR" sz="3600" spc="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</a:t>
            </a:r>
            <a:r>
              <a:rPr lang="fa-IR" sz="3600" spc="300" dirty="0" smtClean="0">
                <a:solidFill>
                  <a:srgbClr val="FFCC00"/>
                </a:solidFill>
                <a:cs typeface="B Yekan" pitchFamily="2" charset="-78"/>
              </a:rPr>
              <a:t>ایــــنـــتـــرنـــت اشـــیــــا (</a:t>
            </a:r>
            <a:r>
              <a:rPr lang="en-US" sz="3600" spc="300" dirty="0" smtClean="0">
                <a:solidFill>
                  <a:srgbClr val="FFCC00"/>
                </a:solidFill>
                <a:cs typeface="B Yekan" pitchFamily="2" charset="-78"/>
              </a:rPr>
              <a:t>IoT</a:t>
            </a:r>
            <a:r>
              <a:rPr lang="fa-IR" sz="3600" spc="300" dirty="0" smtClean="0">
                <a:solidFill>
                  <a:srgbClr val="FFCC00"/>
                </a:solidFill>
                <a:cs typeface="B Yekan" pitchFamily="2" charset="-78"/>
              </a:rPr>
              <a:t>) </a:t>
            </a:r>
            <a:endParaRPr lang="fa-IR" sz="3600" spc="3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C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در حد انفجار است.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666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بیایید نگاهی به </a:t>
            </a:r>
            <a:r>
              <a:rPr lang="fa-IR" sz="3600" spc="300" dirty="0" smtClean="0">
                <a:solidFill>
                  <a:srgbClr val="FFCC00"/>
                </a:solidFill>
                <a:cs typeface="B Yekan" pitchFamily="2" charset="-78"/>
              </a:rPr>
              <a:t>آمــــــــــــار</a:t>
            </a:r>
            <a:r>
              <a:rPr lang="fa-IR" sz="3600" dirty="0" smtClean="0">
                <a:cs typeface="B Yekan" pitchFamily="2" charset="-78"/>
              </a:rPr>
              <a:t>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بیندازیم...</a:t>
            </a:r>
            <a:endParaRPr lang="en-US" sz="3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val="1576750586"/>
              </p:ext>
            </p:extLst>
          </p:nvPr>
        </p:nvGraphicFramePr>
        <p:xfrm>
          <a:off x="228600" y="152400"/>
          <a:ext cx="8686800" cy="6324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TextBox 3"/>
          <p:cNvSpPr txBox="1"/>
          <p:nvPr/>
        </p:nvSpPr>
        <p:spPr>
          <a:xfrm rot="2047182">
            <a:off x="2059360" y="3501904"/>
            <a:ext cx="1881081" cy="855940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rtl="1"/>
            <a:r>
              <a:rPr lang="fa-IR" sz="2200" dirty="0" smtClean="0">
                <a:cs typeface="B Yekan" pitchFamily="2" charset="-78"/>
              </a:rPr>
              <a:t>ما اینجاییم!</a:t>
            </a:r>
            <a:endParaRPr lang="en-US" sz="2200" dirty="0"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9093" y="6456306"/>
            <a:ext cx="1484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Source: Cisco.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762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 sz="21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B Titr" pitchFamily="2" charset="-78"/>
              </a:defRPr>
            </a:pPr>
            <a:r>
              <a:rPr lang="fa-IR" sz="4000" dirty="0" smtClean="0">
                <a:latin typeface="Century Gothic"/>
                <a:cs typeface="B Titr" pitchFamily="2" charset="-78"/>
              </a:rPr>
              <a:t>کل ارتباطات </a:t>
            </a:r>
          </a:p>
          <a:p>
            <a:pPr algn="ctr" rtl="1">
              <a:defRPr sz="2160" b="1" i="0" u="none" strike="noStrike" kern="1200" baseline="0">
                <a:solidFill>
                  <a:prstClr val="black"/>
                </a:solidFill>
                <a:latin typeface="+mn-lt"/>
                <a:ea typeface="+mn-ea"/>
                <a:cs typeface="B Titr" pitchFamily="2" charset="-78"/>
              </a:defRPr>
            </a:pPr>
            <a:r>
              <a:rPr lang="fa-IR" sz="4000" spc="300" dirty="0" smtClean="0">
                <a:solidFill>
                  <a:srgbClr val="FF0000"/>
                </a:solidFill>
                <a:latin typeface="Century Gothic"/>
                <a:cs typeface="B Titr" pitchFamily="2" charset="-78"/>
              </a:rPr>
              <a:t>ایــنــتــرنــت اشــیــا</a:t>
            </a:r>
          </a:p>
        </p:txBody>
      </p:sp>
      <p:sp>
        <p:nvSpPr>
          <p:cNvPr id="7" name="Rectangle 6"/>
          <p:cNvSpPr/>
          <p:nvPr/>
        </p:nvSpPr>
        <p:spPr>
          <a:xfrm>
            <a:off x="139829" y="1154668"/>
            <a:ext cx="7745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atin typeface="Century Gothic"/>
                <a:cs typeface="B Yekan" pitchFamily="2" charset="-78"/>
              </a:rPr>
              <a:t>میلیارد</a:t>
            </a:r>
            <a:endParaRPr lang="en-US" dirty="0"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129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66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457200" y="4038600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فایده این همه </a:t>
            </a:r>
            <a:r>
              <a:rPr lang="fa-IR" sz="3600" spc="3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اشـــیــــای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 به هم </a:t>
            </a:r>
            <a:r>
              <a:rPr lang="fa-IR" sz="3600" spc="300" dirty="0" smtClean="0">
                <a:solidFill>
                  <a:srgbClr val="00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مــتــصــل</a:t>
            </a:r>
            <a:r>
              <a:rPr lang="fa-IR" sz="36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 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چیست؟ 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Module</Template>
  <TotalTime>8605</TotalTime>
  <Words>1819</Words>
  <Application>Microsoft Office PowerPoint</Application>
  <PresentationFormat>On-screen Show (4:3)</PresentationFormat>
  <Paragraphs>368</Paragraphs>
  <Slides>41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2  Badr</vt:lpstr>
      <vt:lpstr>2  Elm</vt:lpstr>
      <vt:lpstr>Arial</vt:lpstr>
      <vt:lpstr>B Titr</vt:lpstr>
      <vt:lpstr>B Yekan</vt:lpstr>
      <vt:lpstr>Calibri</vt:lpstr>
      <vt:lpstr>Cambria</vt:lpstr>
      <vt:lpstr>Century Gothic</vt:lpstr>
      <vt:lpstr>Palatino Linotype</vt:lpstr>
      <vt:lpstr>Tahoma</vt:lpstr>
      <vt:lpstr>XM Vahid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 CITIES</vt:lpstr>
      <vt:lpstr>SMART CITIES</vt:lpstr>
      <vt:lpstr>SMART ENVIRONMENT</vt:lpstr>
      <vt:lpstr>SMART WATER</vt:lpstr>
      <vt:lpstr>SMART METERING</vt:lpstr>
      <vt:lpstr>SECURITY &amp;</vt:lpstr>
      <vt:lpstr>PowerPoint Presentation</vt:lpstr>
      <vt:lpstr>PowerPoint Presentation</vt:lpstr>
      <vt:lpstr>INDUSTRIAL CONTROL</vt:lpstr>
      <vt:lpstr>SMART AGRICULTURE</vt:lpstr>
      <vt:lpstr>SMART</vt:lpstr>
      <vt:lpstr>DOMOTIC &amp;</vt:lpstr>
      <vt:lpstr>eHEALTH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Maxfield</dc:creator>
  <cp:lastModifiedBy>Me</cp:lastModifiedBy>
  <cp:revision>169</cp:revision>
  <dcterms:created xsi:type="dcterms:W3CDTF">2015-01-08T23:40:37Z</dcterms:created>
  <dcterms:modified xsi:type="dcterms:W3CDTF">2015-10-05T12:08:05Z</dcterms:modified>
</cp:coreProperties>
</file>